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handoutMasterIdLst>
    <p:handoutMasterId r:id="rId31"/>
  </p:handoutMasterIdLst>
  <p:sldIdLst>
    <p:sldId id="1591" r:id="rId3"/>
    <p:sldId id="1592" r:id="rId4"/>
    <p:sldId id="1615" r:id="rId5"/>
    <p:sldId id="1621" r:id="rId6"/>
    <p:sldId id="851" r:id="rId7"/>
    <p:sldId id="1593" r:id="rId8"/>
    <p:sldId id="1616" r:id="rId9"/>
    <p:sldId id="1619" r:id="rId10"/>
    <p:sldId id="1620" r:id="rId11"/>
    <p:sldId id="1595" r:id="rId12"/>
    <p:sldId id="1642" r:id="rId13"/>
    <p:sldId id="1596" r:id="rId14"/>
    <p:sldId id="499" r:id="rId15"/>
    <p:sldId id="1636" r:id="rId16"/>
    <p:sldId id="1639" r:id="rId17"/>
    <p:sldId id="1643" r:id="rId18"/>
    <p:sldId id="1644" r:id="rId19"/>
    <p:sldId id="1645" r:id="rId20"/>
    <p:sldId id="1646" r:id="rId21"/>
    <p:sldId id="1647" r:id="rId22"/>
    <p:sldId id="1648" r:id="rId23"/>
    <p:sldId id="1649" r:id="rId24"/>
    <p:sldId id="1637" r:id="rId25"/>
    <p:sldId id="1640" r:id="rId26"/>
    <p:sldId id="1638" r:id="rId27"/>
    <p:sldId id="1641" r:id="rId28"/>
    <p:sldId id="1597"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596"/>
    <p:restoredTop sz="94674"/>
  </p:normalViewPr>
  <p:slideViewPr>
    <p:cSldViewPr snapToGrid="0">
      <p:cViewPr varScale="1">
        <p:scale>
          <a:sx n="88" d="100"/>
          <a:sy n="88" d="100"/>
        </p:scale>
        <p:origin x="184" y="9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handoutMaster" Target="handoutMasters/handoutMaster1.xml"/><Relationship Id="rId30"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2.wdp>
</file>

<file path=ppt/media/image3.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0E52953-DCF6-4C12-953D-B209004BFD3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A2D2F01-6EB2-4151-A559-0337EA4A4272}"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0E52953-DCF6-4C12-953D-B209004BFD3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A2D2F01-6EB2-4151-A559-0337EA4A4272}"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0E52953-DCF6-4C12-953D-B209004BFD3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A2D2F01-6EB2-4151-A559-0337EA4A4272}"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0E52953-DCF6-4C12-953D-B209004BFD3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A2D2F01-6EB2-4151-A559-0337EA4A427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0E52953-DCF6-4C12-953D-B209004BFD3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A2D2F01-6EB2-4151-A559-0337EA4A427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30E52953-DCF6-4C12-953D-B209004BFD3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A2D2F01-6EB2-4151-A559-0337EA4A4272}"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30E52953-DCF6-4C12-953D-B209004BFD3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A2D2F01-6EB2-4151-A559-0337EA4A4272}"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0E52953-DCF6-4C12-953D-B209004BFD3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A2D2F01-6EB2-4151-A559-0337EA4A4272}"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0E52953-DCF6-4C12-953D-B209004BFD3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A2D2F01-6EB2-4151-A559-0337EA4A4272}"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0E52953-DCF6-4C12-953D-B209004BFD3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A2D2F01-6EB2-4151-A559-0337EA4A4272}"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0E52953-DCF6-4C12-953D-B209004BFD3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A2D2F01-6EB2-4151-A559-0337EA4A4272}"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30E52953-DCF6-4C12-953D-B209004BFD3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1A2D2F01-6EB2-4151-A559-0337EA4A427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9.jpeg"/><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png"/><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3.png"/><Relationship Id="rId1" Type="http://schemas.openxmlformats.org/officeDocument/2006/relationships/image" Target="../media/image12.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2"/>
          <p:cNvSpPr/>
          <p:nvPr/>
        </p:nvSpPr>
        <p:spPr>
          <a:xfrm>
            <a:off x="0" y="0"/>
            <a:ext cx="12192000" cy="6858000"/>
          </a:xfrm>
          <a:prstGeom prst="rect">
            <a:avLst/>
          </a:prstGeom>
          <a:blipFill>
            <a:blip r:embed="rId1">
              <a:extLst>
                <a:ext uri="{BEBA8EAE-BF5A-486C-A8C5-ECC9F3942E4B}">
                  <a14:imgProps xmlns:a14="http://schemas.microsoft.com/office/drawing/2010/main">
                    <a14:imgLayer r:embed="rId2">
                      <a14:imgEffect>
                        <a14:saturation sat="0"/>
                      </a14:imgEffect>
                    </a14:imgLayer>
                  </a14:imgProps>
                </a:ext>
              </a:extLst>
            </a:blip>
            <a:srcRect/>
            <a:stretch>
              <a:fillRect t="-1941" b="-194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3" name="矩形 3"/>
          <p:cNvSpPr/>
          <p:nvPr/>
        </p:nvSpPr>
        <p:spPr>
          <a:xfrm>
            <a:off x="1279842" y="816659"/>
            <a:ext cx="9697086" cy="5380892"/>
          </a:xfrm>
          <a:prstGeom prst="rect">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4" name="Title 5"/>
          <p:cNvSpPr txBox="1"/>
          <p:nvPr/>
        </p:nvSpPr>
        <p:spPr>
          <a:xfrm>
            <a:off x="2488378" y="3078618"/>
            <a:ext cx="7215244" cy="85725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6000" b="1" spc="600" dirty="0">
                <a:solidFill>
                  <a:schemeClr val="bg1"/>
                </a:solidFill>
                <a:latin typeface="Arial" panose="020B0604020202020204" pitchFamily="34" charset="0"/>
                <a:ea typeface="Arial" panose="020B0604020202020204" pitchFamily="34" charset="0"/>
                <a:sym typeface="Arial" panose="020B0604020202020204" pitchFamily="34" charset="0"/>
              </a:rPr>
              <a:t>HOSTEL FINDER</a:t>
            </a:r>
            <a:endParaRPr lang="en-US" altLang="zh-CN" sz="6000" b="1" spc="600"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grpSp>
        <p:nvGrpSpPr>
          <p:cNvPr id="6" name="组合 6"/>
          <p:cNvGrpSpPr/>
          <p:nvPr/>
        </p:nvGrpSpPr>
        <p:grpSpPr>
          <a:xfrm>
            <a:off x="4816161" y="1358901"/>
            <a:ext cx="2559678" cy="3974948"/>
            <a:chOff x="420914" y="715964"/>
            <a:chExt cx="2699660" cy="5626434"/>
          </a:xfrm>
          <a:solidFill>
            <a:schemeClr val="bg1">
              <a:lumMod val="85000"/>
            </a:schemeClr>
          </a:solidFill>
        </p:grpSpPr>
        <p:sp>
          <p:nvSpPr>
            <p:cNvPr id="7" name="任意多边形 7"/>
            <p:cNvSpPr/>
            <p:nvPr/>
          </p:nvSpPr>
          <p:spPr>
            <a:xfrm flipH="1">
              <a:off x="420914" y="715964"/>
              <a:ext cx="2699660" cy="1199015"/>
            </a:xfrm>
            <a:custGeom>
              <a:avLst/>
              <a:gdLst>
                <a:gd name="connsiteX0" fmla="*/ 2699660 w 2699660"/>
                <a:gd name="connsiteY0" fmla="*/ 0 h 1199015"/>
                <a:gd name="connsiteX1" fmla="*/ 1654630 w 2699660"/>
                <a:gd name="connsiteY1" fmla="*/ 0 h 1199015"/>
                <a:gd name="connsiteX2" fmla="*/ 1045030 w 2699660"/>
                <a:gd name="connsiteY2" fmla="*/ 0 h 1199015"/>
                <a:gd name="connsiteX3" fmla="*/ 0 w 2699660"/>
                <a:gd name="connsiteY3" fmla="*/ 0 h 1199015"/>
                <a:gd name="connsiteX4" fmla="*/ 0 w 2699660"/>
                <a:gd name="connsiteY4" fmla="*/ 1199015 h 1199015"/>
                <a:gd name="connsiteX5" fmla="*/ 51871 w 2699660"/>
                <a:gd name="connsiteY5" fmla="*/ 1199015 h 1199015"/>
                <a:gd name="connsiteX6" fmla="*/ 51871 w 2699660"/>
                <a:gd name="connsiteY6" fmla="*/ 51871 h 1199015"/>
                <a:gd name="connsiteX7" fmla="*/ 1045030 w 2699660"/>
                <a:gd name="connsiteY7" fmla="*/ 51871 h 1199015"/>
                <a:gd name="connsiteX8" fmla="*/ 1654630 w 2699660"/>
                <a:gd name="connsiteY8" fmla="*/ 51871 h 1199015"/>
                <a:gd name="connsiteX9" fmla="*/ 2647789 w 2699660"/>
                <a:gd name="connsiteY9" fmla="*/ 51871 h 1199015"/>
                <a:gd name="connsiteX10" fmla="*/ 2647789 w 2699660"/>
                <a:gd name="connsiteY10" fmla="*/ 1199015 h 1199015"/>
                <a:gd name="connsiteX11" fmla="*/ 2699660 w 2699660"/>
                <a:gd name="connsiteY11" fmla="*/ 1199015 h 119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9660" h="1199015">
                  <a:moveTo>
                    <a:pt x="2699660" y="0"/>
                  </a:moveTo>
                  <a:lnTo>
                    <a:pt x="1654630" y="0"/>
                  </a:lnTo>
                  <a:lnTo>
                    <a:pt x="1045030" y="0"/>
                  </a:lnTo>
                  <a:lnTo>
                    <a:pt x="0" y="0"/>
                  </a:lnTo>
                  <a:lnTo>
                    <a:pt x="0" y="1199015"/>
                  </a:lnTo>
                  <a:lnTo>
                    <a:pt x="51871" y="1199015"/>
                  </a:lnTo>
                  <a:lnTo>
                    <a:pt x="51871" y="51871"/>
                  </a:lnTo>
                  <a:lnTo>
                    <a:pt x="1045030" y="51871"/>
                  </a:lnTo>
                  <a:lnTo>
                    <a:pt x="1654630" y="51871"/>
                  </a:lnTo>
                  <a:lnTo>
                    <a:pt x="2647789" y="51871"/>
                  </a:lnTo>
                  <a:lnTo>
                    <a:pt x="2647789" y="1199015"/>
                  </a:lnTo>
                  <a:lnTo>
                    <a:pt x="2699660" y="119901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solidFill>
                  <a:schemeClr val="tx1"/>
                </a:solidFill>
                <a:latin typeface="Arial" panose="020B0604020202020204" pitchFamily="34" charset="0"/>
                <a:ea typeface="Arial" panose="020B0604020202020204" pitchFamily="34" charset="0"/>
                <a:cs typeface="+mn-ea"/>
                <a:sym typeface="Arial" panose="020B0604020202020204" pitchFamily="34" charset="0"/>
              </a:endParaRPr>
            </a:p>
          </p:txBody>
        </p:sp>
        <p:sp>
          <p:nvSpPr>
            <p:cNvPr id="8" name="任意多边形 8"/>
            <p:cNvSpPr/>
            <p:nvPr/>
          </p:nvSpPr>
          <p:spPr>
            <a:xfrm flipH="1" flipV="1">
              <a:off x="420914" y="5143383"/>
              <a:ext cx="2699660" cy="1199015"/>
            </a:xfrm>
            <a:custGeom>
              <a:avLst/>
              <a:gdLst>
                <a:gd name="connsiteX0" fmla="*/ 2699660 w 2699660"/>
                <a:gd name="connsiteY0" fmla="*/ 0 h 1199015"/>
                <a:gd name="connsiteX1" fmla="*/ 1654630 w 2699660"/>
                <a:gd name="connsiteY1" fmla="*/ 0 h 1199015"/>
                <a:gd name="connsiteX2" fmla="*/ 1045030 w 2699660"/>
                <a:gd name="connsiteY2" fmla="*/ 0 h 1199015"/>
                <a:gd name="connsiteX3" fmla="*/ 0 w 2699660"/>
                <a:gd name="connsiteY3" fmla="*/ 0 h 1199015"/>
                <a:gd name="connsiteX4" fmla="*/ 0 w 2699660"/>
                <a:gd name="connsiteY4" fmla="*/ 1199015 h 1199015"/>
                <a:gd name="connsiteX5" fmla="*/ 51871 w 2699660"/>
                <a:gd name="connsiteY5" fmla="*/ 1199015 h 1199015"/>
                <a:gd name="connsiteX6" fmla="*/ 51871 w 2699660"/>
                <a:gd name="connsiteY6" fmla="*/ 51871 h 1199015"/>
                <a:gd name="connsiteX7" fmla="*/ 1045030 w 2699660"/>
                <a:gd name="connsiteY7" fmla="*/ 51871 h 1199015"/>
                <a:gd name="connsiteX8" fmla="*/ 1654630 w 2699660"/>
                <a:gd name="connsiteY8" fmla="*/ 51871 h 1199015"/>
                <a:gd name="connsiteX9" fmla="*/ 2647789 w 2699660"/>
                <a:gd name="connsiteY9" fmla="*/ 51871 h 1199015"/>
                <a:gd name="connsiteX10" fmla="*/ 2647789 w 2699660"/>
                <a:gd name="connsiteY10" fmla="*/ 1199015 h 1199015"/>
                <a:gd name="connsiteX11" fmla="*/ 2699660 w 2699660"/>
                <a:gd name="connsiteY11" fmla="*/ 1199015 h 119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9660" h="1199015">
                  <a:moveTo>
                    <a:pt x="2699660" y="0"/>
                  </a:moveTo>
                  <a:lnTo>
                    <a:pt x="1654630" y="0"/>
                  </a:lnTo>
                  <a:lnTo>
                    <a:pt x="1045030" y="0"/>
                  </a:lnTo>
                  <a:lnTo>
                    <a:pt x="0" y="0"/>
                  </a:lnTo>
                  <a:lnTo>
                    <a:pt x="0" y="1199015"/>
                  </a:lnTo>
                  <a:lnTo>
                    <a:pt x="51871" y="1199015"/>
                  </a:lnTo>
                  <a:lnTo>
                    <a:pt x="51871" y="51871"/>
                  </a:lnTo>
                  <a:lnTo>
                    <a:pt x="1045030" y="51871"/>
                  </a:lnTo>
                  <a:lnTo>
                    <a:pt x="1654630" y="51871"/>
                  </a:lnTo>
                  <a:lnTo>
                    <a:pt x="2647789" y="51871"/>
                  </a:lnTo>
                  <a:lnTo>
                    <a:pt x="2647789" y="1199015"/>
                  </a:lnTo>
                  <a:lnTo>
                    <a:pt x="2699660" y="119901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solidFill>
                  <a:schemeClr val="tx1"/>
                </a:solidFill>
                <a:latin typeface="Arial" panose="020B0604020202020204" pitchFamily="34" charset="0"/>
                <a:ea typeface="Arial" panose="020B0604020202020204" pitchFamily="34" charset="0"/>
                <a:cs typeface="+mn-ea"/>
                <a:sym typeface="Arial" panose="020B0604020202020204" pitchFamily="34" charset="0"/>
              </a:endParaRPr>
            </a:p>
          </p:txBody>
        </p:sp>
      </p:grpSp>
      <p:sp>
        <p:nvSpPr>
          <p:cNvPr id="9" name="矩形 9"/>
          <p:cNvSpPr/>
          <p:nvPr/>
        </p:nvSpPr>
        <p:spPr>
          <a:xfrm>
            <a:off x="705954" y="2922252"/>
            <a:ext cx="1083003" cy="10134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0" name="矩形 10"/>
          <p:cNvSpPr/>
          <p:nvPr/>
        </p:nvSpPr>
        <p:spPr>
          <a:xfrm>
            <a:off x="10311861" y="2922252"/>
            <a:ext cx="1083003" cy="10134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1" name="三角形 1"/>
          <p:cNvSpPr/>
          <p:nvPr/>
        </p:nvSpPr>
        <p:spPr>
          <a:xfrm rot="16200000">
            <a:off x="995023" y="3333546"/>
            <a:ext cx="378067" cy="19090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Arial" panose="020B0604020202020204" pitchFamily="34" charset="0"/>
              <a:ea typeface="Arial" panose="020B0604020202020204" pitchFamily="34" charset="0"/>
              <a:sym typeface="Arial" panose="020B0604020202020204" pitchFamily="34" charset="0"/>
            </a:endParaRPr>
          </a:p>
        </p:txBody>
      </p:sp>
      <p:sp>
        <p:nvSpPr>
          <p:cNvPr id="12" name="三角形 11"/>
          <p:cNvSpPr/>
          <p:nvPr/>
        </p:nvSpPr>
        <p:spPr>
          <a:xfrm rot="5400000">
            <a:off x="10755508" y="3333548"/>
            <a:ext cx="378067" cy="19090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2"/>
          <p:cNvSpPr/>
          <p:nvPr/>
        </p:nvSpPr>
        <p:spPr>
          <a:xfrm>
            <a:off x="0" y="0"/>
            <a:ext cx="12192000" cy="6858000"/>
          </a:xfrm>
          <a:prstGeom prst="rect">
            <a:avLst/>
          </a:prstGeom>
          <a:blipFill>
            <a:blip r:embed="rId1">
              <a:extLst>
                <a:ext uri="{BEBA8EAE-BF5A-486C-A8C5-ECC9F3942E4B}">
                  <a14:imgProps xmlns:a14="http://schemas.microsoft.com/office/drawing/2010/main">
                    <a14:imgLayer r:embed="rId2">
                      <a14:imgEffect>
                        <a14:saturation sat="0"/>
                      </a14:imgEffect>
                    </a14:imgLayer>
                  </a14:imgProps>
                </a:ext>
              </a:extLst>
            </a:blip>
            <a:srcRect/>
            <a:stretch>
              <a:fillRect t="-1941" b="-194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4" name="Rectangle: Rounded Corners 1"/>
          <p:cNvSpPr/>
          <p:nvPr/>
        </p:nvSpPr>
        <p:spPr>
          <a:xfrm>
            <a:off x="1117442" y="1352550"/>
            <a:ext cx="9957116" cy="4645730"/>
          </a:xfrm>
          <a:prstGeom prst="roundRect">
            <a:avLst>
              <a:gd name="adj" fmla="val 5249"/>
            </a:avLst>
          </a:prstGeom>
          <a:solidFill>
            <a:schemeClr val="bg1"/>
          </a:solidFill>
          <a:ln>
            <a:noFill/>
          </a:ln>
          <a:effectLst>
            <a:outerShdw blurRad="965200" dist="368300" dir="5400000" sx="89000" sy="89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Arial" panose="020B0604020202020204" pitchFamily="34" charset="0"/>
              <a:sym typeface="Arial" panose="020B0604020202020204" pitchFamily="34" charset="0"/>
            </a:endParaRPr>
          </a:p>
        </p:txBody>
      </p:sp>
      <p:sp>
        <p:nvSpPr>
          <p:cNvPr id="5" name="Freeform: Shape 6"/>
          <p:cNvSpPr/>
          <p:nvPr/>
        </p:nvSpPr>
        <p:spPr>
          <a:xfrm>
            <a:off x="2319620" y="2532007"/>
            <a:ext cx="2024852" cy="2274426"/>
          </a:xfrm>
          <a:custGeom>
            <a:avLst/>
            <a:gdLst>
              <a:gd name="connsiteX0" fmla="*/ 1263423 w 2526846"/>
              <a:gd name="connsiteY0" fmla="*/ 0 h 2838291"/>
              <a:gd name="connsiteX1" fmla="*/ 1396808 w 2526846"/>
              <a:gd name="connsiteY1" fmla="*/ 31204 h 2838291"/>
              <a:gd name="connsiteX2" fmla="*/ 2361449 w 2526846"/>
              <a:gd name="connsiteY2" fmla="*/ 513410 h 2838291"/>
              <a:gd name="connsiteX3" fmla="*/ 2526846 w 2526846"/>
              <a:gd name="connsiteY3" fmla="*/ 781183 h 2838291"/>
              <a:gd name="connsiteX4" fmla="*/ 2526846 w 2526846"/>
              <a:gd name="connsiteY4" fmla="*/ 2057108 h 2838291"/>
              <a:gd name="connsiteX5" fmla="*/ 2361449 w 2526846"/>
              <a:gd name="connsiteY5" fmla="*/ 2324881 h 2838291"/>
              <a:gd name="connsiteX6" fmla="*/ 1396808 w 2526846"/>
              <a:gd name="connsiteY6" fmla="*/ 2807087 h 2838291"/>
              <a:gd name="connsiteX7" fmla="*/ 1130038 w 2526846"/>
              <a:gd name="connsiteY7" fmla="*/ 2807087 h 2838291"/>
              <a:gd name="connsiteX8" fmla="*/ 165398 w 2526846"/>
              <a:gd name="connsiteY8" fmla="*/ 2324881 h 2838291"/>
              <a:gd name="connsiteX9" fmla="*/ 0 w 2526846"/>
              <a:gd name="connsiteY9" fmla="*/ 2057108 h 2838291"/>
              <a:gd name="connsiteX10" fmla="*/ 0 w 2526846"/>
              <a:gd name="connsiteY10" fmla="*/ 781183 h 2838291"/>
              <a:gd name="connsiteX11" fmla="*/ 165398 w 2526846"/>
              <a:gd name="connsiteY11" fmla="*/ 513410 h 2838291"/>
              <a:gd name="connsiteX12" fmla="*/ 1130038 w 2526846"/>
              <a:gd name="connsiteY12" fmla="*/ 31204 h 2838291"/>
              <a:gd name="connsiteX13" fmla="*/ 1263423 w 2526846"/>
              <a:gd name="connsiteY13" fmla="*/ 0 h 2838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26846" h="2838291">
                <a:moveTo>
                  <a:pt x="1263423" y="0"/>
                </a:moveTo>
                <a:cubicBezTo>
                  <a:pt x="1309041" y="0"/>
                  <a:pt x="1354659" y="10401"/>
                  <a:pt x="1396808" y="31204"/>
                </a:cubicBezTo>
                <a:cubicBezTo>
                  <a:pt x="1396808" y="31204"/>
                  <a:pt x="1396808" y="31204"/>
                  <a:pt x="2361449" y="513410"/>
                </a:cubicBezTo>
                <a:cubicBezTo>
                  <a:pt x="2462821" y="564618"/>
                  <a:pt x="2526846" y="668100"/>
                  <a:pt x="2526846" y="781183"/>
                </a:cubicBezTo>
                <a:cubicBezTo>
                  <a:pt x="2526846" y="781183"/>
                  <a:pt x="2526846" y="781183"/>
                  <a:pt x="2526846" y="2057108"/>
                </a:cubicBezTo>
                <a:cubicBezTo>
                  <a:pt x="2526846" y="2170191"/>
                  <a:pt x="2462821" y="2273674"/>
                  <a:pt x="2361449" y="2324881"/>
                </a:cubicBezTo>
                <a:cubicBezTo>
                  <a:pt x="2361449" y="2324881"/>
                  <a:pt x="2361449" y="2324881"/>
                  <a:pt x="1396808" y="2807087"/>
                </a:cubicBezTo>
                <a:cubicBezTo>
                  <a:pt x="1312509" y="2848693"/>
                  <a:pt x="1214337" y="2848693"/>
                  <a:pt x="1130038" y="2807087"/>
                </a:cubicBezTo>
                <a:cubicBezTo>
                  <a:pt x="1130038" y="2807087"/>
                  <a:pt x="1130038" y="2807087"/>
                  <a:pt x="165398" y="2324881"/>
                </a:cubicBezTo>
                <a:cubicBezTo>
                  <a:pt x="64025" y="2273674"/>
                  <a:pt x="0" y="2170191"/>
                  <a:pt x="0" y="2057108"/>
                </a:cubicBezTo>
                <a:cubicBezTo>
                  <a:pt x="0" y="2057108"/>
                  <a:pt x="0" y="2057108"/>
                  <a:pt x="0" y="781183"/>
                </a:cubicBezTo>
                <a:cubicBezTo>
                  <a:pt x="0" y="668100"/>
                  <a:pt x="64025" y="564618"/>
                  <a:pt x="165398" y="513410"/>
                </a:cubicBezTo>
                <a:cubicBezTo>
                  <a:pt x="165398" y="513410"/>
                  <a:pt x="165398" y="513410"/>
                  <a:pt x="1130038" y="31204"/>
                </a:cubicBezTo>
                <a:cubicBezTo>
                  <a:pt x="1172188" y="10401"/>
                  <a:pt x="1217806" y="0"/>
                  <a:pt x="1263423" y="0"/>
                </a:cubicBezTo>
                <a:close/>
              </a:path>
            </a:pathLst>
          </a:custGeom>
          <a:solidFill>
            <a:schemeClr val="accent1"/>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6" name="文本框 20"/>
          <p:cNvSpPr txBox="1"/>
          <p:nvPr/>
        </p:nvSpPr>
        <p:spPr>
          <a:xfrm>
            <a:off x="5288915" y="3183255"/>
            <a:ext cx="3989705" cy="706755"/>
          </a:xfrm>
          <a:prstGeom prst="rect">
            <a:avLst/>
          </a:prstGeom>
          <a:noFill/>
        </p:spPr>
        <p:txBody>
          <a:bodyPr wrap="square" rtlCol="0">
            <a:spAutoFit/>
            <a:scene3d>
              <a:camera prst="orthographicFront"/>
              <a:lightRig rig="threePt" dir="t">
                <a:rot lat="0" lon="0" rev="0"/>
              </a:lightRig>
            </a:scene3d>
            <a:sp3d contourW="12700"/>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rPr>
              <a:t>Work Flow</a:t>
            </a:r>
            <a:endPar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p:txBody>
      </p:sp>
      <p:sp>
        <p:nvSpPr>
          <p:cNvPr id="7" name="TextBox 1164" descr="e7d195523061f1c03a90ee8e42cb24248e56383cd534985688F9F494128731F165EE95AB4B0C0A38076AAEA07667B1565C446FC45FF01DFB0E885BCDBDF3A284F3DB14DA61DD97F0BAB2E6C668FB4931659DCAC52277681B35A97A58EB1CDE1A30E511E1F70EEB23193653529328E29B82636547E25AC41088D20F0A52114429D13EF1D12E4FBA26373564D4CAB325C9"/>
          <p:cNvSpPr txBox="1"/>
          <p:nvPr/>
        </p:nvSpPr>
        <p:spPr>
          <a:xfrm>
            <a:off x="5288869" y="3905669"/>
            <a:ext cx="3989887" cy="27559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id-ID"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rPr>
              <a:t>Hostel Finder</a:t>
            </a:r>
            <a:endParaRPr kumimoji="0" lang="en-US" altLang="id-ID"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endParaRPr>
          </a:p>
        </p:txBody>
      </p:sp>
      <p:sp>
        <p:nvSpPr>
          <p:cNvPr id="9" name="TextBox 11"/>
          <p:cNvSpPr txBox="1"/>
          <p:nvPr/>
        </p:nvSpPr>
        <p:spPr>
          <a:xfrm flipH="1">
            <a:off x="2492664" y="3069055"/>
            <a:ext cx="1678764" cy="1200329"/>
          </a:xfrm>
          <a:prstGeom prst="rect">
            <a:avLst/>
          </a:prstGeom>
          <a:noFill/>
        </p:spPr>
        <p:txBody>
          <a:bodyPr wrap="square" rtlCol="0">
            <a:spAutoFit/>
          </a:bodyPr>
          <a:lstStyle/>
          <a:p>
            <a:pPr algn="ctr"/>
            <a:r>
              <a:rPr lang="en-US" sz="7200" dirty="0">
                <a:solidFill>
                  <a:schemeClr val="bg1"/>
                </a:solidFill>
                <a:latin typeface="Arial" panose="020B0604020202020204" pitchFamily="34" charset="0"/>
                <a:ea typeface="Arial" panose="020B0604020202020204" pitchFamily="34" charset="0"/>
                <a:sym typeface="Arial" panose="020B0604020202020204" pitchFamily="34" charset="0"/>
              </a:rPr>
              <a:t>0</a:t>
            </a:r>
            <a:r>
              <a:rPr lang="en-US" altLang="zh-CN" sz="7200" dirty="0">
                <a:solidFill>
                  <a:schemeClr val="bg1"/>
                </a:solidFill>
                <a:latin typeface="Arial" panose="020B0604020202020204" pitchFamily="34" charset="0"/>
                <a:ea typeface="Arial" panose="020B0604020202020204" pitchFamily="34" charset="0"/>
                <a:sym typeface="Arial" panose="020B0604020202020204" pitchFamily="34" charset="0"/>
              </a:rPr>
              <a:t>3</a:t>
            </a:r>
            <a:endParaRPr lang="id-ID" sz="7200"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sp>
        <p:nvSpPr>
          <p:cNvPr id="10" name="Freeform: Shape 35"/>
          <p:cNvSpPr/>
          <p:nvPr/>
        </p:nvSpPr>
        <p:spPr>
          <a:xfrm>
            <a:off x="711593" y="655672"/>
            <a:ext cx="1487926" cy="1495840"/>
          </a:xfrm>
          <a:custGeom>
            <a:avLst/>
            <a:gdLst>
              <a:gd name="connsiteX0" fmla="*/ 2414562 w 6821714"/>
              <a:gd name="connsiteY0" fmla="*/ 0 h 6857998"/>
              <a:gd name="connsiteX1" fmla="*/ 4407154 w 6821714"/>
              <a:gd name="connsiteY1" fmla="*/ 0 h 6857998"/>
              <a:gd name="connsiteX2" fmla="*/ 4506974 w 6821714"/>
              <a:gd name="connsiteY2" fmla="*/ 49899 h 6857998"/>
              <a:gd name="connsiteX3" fmla="*/ 6375193 w 6821714"/>
              <a:gd name="connsiteY3" fmla="*/ 983787 h 6857998"/>
              <a:gd name="connsiteX4" fmla="*/ 6821714 w 6821714"/>
              <a:gd name="connsiteY4" fmla="*/ 1706694 h 6857998"/>
              <a:gd name="connsiteX5" fmla="*/ 6821714 w 6821714"/>
              <a:gd name="connsiteY5" fmla="*/ 5151307 h 6857998"/>
              <a:gd name="connsiteX6" fmla="*/ 6375193 w 6821714"/>
              <a:gd name="connsiteY6" fmla="*/ 5874213 h 6857998"/>
              <a:gd name="connsiteX7" fmla="*/ 4436877 w 6821714"/>
              <a:gd name="connsiteY7" fmla="*/ 6843142 h 6857998"/>
              <a:gd name="connsiteX8" fmla="*/ 4407158 w 6821714"/>
              <a:gd name="connsiteY8" fmla="*/ 6857998 h 6857998"/>
              <a:gd name="connsiteX9" fmla="*/ 2414557 w 6821714"/>
              <a:gd name="connsiteY9" fmla="*/ 6857998 h 6857998"/>
              <a:gd name="connsiteX10" fmla="*/ 2314741 w 6821714"/>
              <a:gd name="connsiteY10" fmla="*/ 6808102 h 6857998"/>
              <a:gd name="connsiteX11" fmla="*/ 446525 w 6821714"/>
              <a:gd name="connsiteY11" fmla="*/ 5874213 h 6857998"/>
              <a:gd name="connsiteX12" fmla="*/ 0 w 6821714"/>
              <a:gd name="connsiteY12" fmla="*/ 5151307 h 6857998"/>
              <a:gd name="connsiteX13" fmla="*/ 0 w 6821714"/>
              <a:gd name="connsiteY13" fmla="*/ 1706694 h 6857998"/>
              <a:gd name="connsiteX14" fmla="*/ 446525 w 6821714"/>
              <a:gd name="connsiteY14" fmla="*/ 983787 h 6857998"/>
              <a:gd name="connsiteX15" fmla="*/ 2384838 w 6821714"/>
              <a:gd name="connsiteY15" fmla="*/ 1485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21714" h="6857998">
                <a:moveTo>
                  <a:pt x="2414562" y="0"/>
                </a:moveTo>
                <a:lnTo>
                  <a:pt x="4407154" y="0"/>
                </a:lnTo>
                <a:lnTo>
                  <a:pt x="4506974" y="49899"/>
                </a:lnTo>
                <a:cubicBezTo>
                  <a:pt x="4892508" y="242620"/>
                  <a:pt x="5479987" y="536290"/>
                  <a:pt x="6375193" y="983787"/>
                </a:cubicBezTo>
                <a:cubicBezTo>
                  <a:pt x="6648866" y="1122034"/>
                  <a:pt x="6821714" y="1401404"/>
                  <a:pt x="6821714" y="1706694"/>
                </a:cubicBezTo>
                <a:cubicBezTo>
                  <a:pt x="6821714" y="1706694"/>
                  <a:pt x="6821714" y="1706694"/>
                  <a:pt x="6821714" y="5151307"/>
                </a:cubicBezTo>
                <a:cubicBezTo>
                  <a:pt x="6821714" y="5456597"/>
                  <a:pt x="6648866" y="5735970"/>
                  <a:pt x="6375193" y="5874213"/>
                </a:cubicBezTo>
                <a:cubicBezTo>
                  <a:pt x="6375193" y="5874213"/>
                  <a:pt x="6375193" y="5874213"/>
                  <a:pt x="4436877" y="6843142"/>
                </a:cubicBezTo>
                <a:lnTo>
                  <a:pt x="4407158" y="6857998"/>
                </a:lnTo>
                <a:lnTo>
                  <a:pt x="2414557" y="6857998"/>
                </a:lnTo>
                <a:lnTo>
                  <a:pt x="2314741" y="6808102"/>
                </a:lnTo>
                <a:cubicBezTo>
                  <a:pt x="1929209" y="6615381"/>
                  <a:pt x="1341730" y="6321711"/>
                  <a:pt x="446525" y="5874213"/>
                </a:cubicBezTo>
                <a:cubicBezTo>
                  <a:pt x="172848" y="5735970"/>
                  <a:pt x="0" y="5456597"/>
                  <a:pt x="0" y="5151307"/>
                </a:cubicBezTo>
                <a:cubicBezTo>
                  <a:pt x="0" y="5151307"/>
                  <a:pt x="0" y="5151307"/>
                  <a:pt x="0" y="1706694"/>
                </a:cubicBezTo>
                <a:cubicBezTo>
                  <a:pt x="0" y="1401404"/>
                  <a:pt x="172848" y="1122034"/>
                  <a:pt x="446525" y="983787"/>
                </a:cubicBezTo>
                <a:cubicBezTo>
                  <a:pt x="446525" y="983787"/>
                  <a:pt x="446525" y="983787"/>
                  <a:pt x="2384838" y="14858"/>
                </a:cubicBezTo>
                <a:close/>
              </a:path>
            </a:pathLst>
          </a:custGeom>
          <a:solidFill>
            <a:schemeClr val="accent1">
              <a:alpha val="9000"/>
            </a:schemeClr>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ppt_x"/>
                                          </p:val>
                                        </p:tav>
                                        <p:tav tm="100000">
                                          <p:val>
                                            <p:strVal val="#ppt_x"/>
                                          </p:val>
                                        </p:tav>
                                      </p:tavLst>
                                    </p:anim>
                                    <p:anim calcmode="lin" valueType="num">
                                      <p:cBhvr additive="base">
                                        <p:cTn id="8" dur="125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2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par>
                                <p:cTn id="18" presetID="31" presetClass="entr" presetSubtype="0" fill="hold" grpId="0" nodeType="withEffect">
                                  <p:stCondLst>
                                    <p:cond delay="75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 calcmode="lin" valueType="num">
                                      <p:cBhvr>
                                        <p:cTn id="22" dur="500" fill="hold"/>
                                        <p:tgtEl>
                                          <p:spTgt spid="10"/>
                                        </p:tgtEl>
                                        <p:attrNameLst>
                                          <p:attrName>style.rotation</p:attrName>
                                        </p:attrNameLst>
                                      </p:cBhvr>
                                      <p:tavLst>
                                        <p:tav tm="0">
                                          <p:val>
                                            <p:fltVal val="90"/>
                                          </p:val>
                                        </p:tav>
                                        <p:tav tm="100000">
                                          <p:val>
                                            <p:fltVal val="0"/>
                                          </p:val>
                                        </p:tav>
                                      </p:tavLst>
                                    </p:anim>
                                    <p:animEffect transition="in" filter="fade">
                                      <p:cBhvr>
                                        <p:cTn id="23" dur="500"/>
                                        <p:tgtEl>
                                          <p:spTgt spid="10"/>
                                        </p:tgtEl>
                                      </p:cBhvr>
                                    </p:animEffect>
                                  </p:childTnLst>
                                </p:cTn>
                              </p:par>
                              <p:par>
                                <p:cTn id="24" presetID="31" presetClass="entr" presetSubtype="0" fill="hold" grpId="0" nodeType="withEffect">
                                  <p:stCondLst>
                                    <p:cond delay="25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 calcmode="lin" valueType="num">
                                      <p:cBhvr>
                                        <p:cTn id="28" dur="500" fill="hold"/>
                                        <p:tgtEl>
                                          <p:spTgt spid="5"/>
                                        </p:tgtEl>
                                        <p:attrNameLst>
                                          <p:attrName>style.rotation</p:attrName>
                                        </p:attrNameLst>
                                      </p:cBhvr>
                                      <p:tavLst>
                                        <p:tav tm="0">
                                          <p:val>
                                            <p:fltVal val="90"/>
                                          </p:val>
                                        </p:tav>
                                        <p:tav tm="100000">
                                          <p:val>
                                            <p:fltVal val="0"/>
                                          </p:val>
                                        </p:tav>
                                      </p:tavLst>
                                    </p:anim>
                                    <p:animEffect transition="in" filter="fade">
                                      <p:cBhvr>
                                        <p:cTn id="2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9" grpId="0"/>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14922"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5074036" y="240132"/>
              <a:ext cx="2141855" cy="460375"/>
            </a:xfrm>
            <a:prstGeom prst="rect">
              <a:avLst/>
            </a:prstGeom>
            <a:noFill/>
          </p:spPr>
          <p:txBody>
            <a:bodyPr wrap="none" rtlCol="0">
              <a:spAutoFit/>
            </a:bodyPr>
            <a:lstStyle/>
            <a:p>
              <a:pPr algn="ctr"/>
              <a:r>
                <a:rPr lang="en-US" altLang="zh-CN"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WorkFlow</a:t>
              </a:r>
              <a:endParaRPr lang="en-US" altLang="zh-CN"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pic>
        <p:nvPicPr>
          <p:cNvPr id="43" name="Picture 42"/>
          <p:cNvPicPr>
            <a:picLocks noChangeAspect="1"/>
          </p:cNvPicPr>
          <p:nvPr/>
        </p:nvPicPr>
        <p:blipFill>
          <a:blip r:embed="rId1"/>
          <a:srcRect t="14118" r="1839" b="5917"/>
          <a:stretch>
            <a:fillRect/>
          </a:stretch>
        </p:blipFill>
        <p:spPr>
          <a:xfrm>
            <a:off x="1074420" y="1170940"/>
            <a:ext cx="10013315" cy="503174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2"/>
          <p:cNvSpPr/>
          <p:nvPr/>
        </p:nvSpPr>
        <p:spPr>
          <a:xfrm>
            <a:off x="0" y="0"/>
            <a:ext cx="12192000" cy="6858000"/>
          </a:xfrm>
          <a:prstGeom prst="rect">
            <a:avLst/>
          </a:prstGeom>
          <a:blipFill>
            <a:blip r:embed="rId1">
              <a:extLst>
                <a:ext uri="{BEBA8EAE-BF5A-486C-A8C5-ECC9F3942E4B}">
                  <a14:imgProps xmlns:a14="http://schemas.microsoft.com/office/drawing/2010/main">
                    <a14:imgLayer r:embed="rId2">
                      <a14:imgEffect>
                        <a14:saturation sat="0"/>
                      </a14:imgEffect>
                    </a14:imgLayer>
                  </a14:imgProps>
                </a:ext>
              </a:extLst>
            </a:blip>
            <a:srcRect/>
            <a:stretch>
              <a:fillRect t="-1941" b="-194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4" name="Rectangle: Rounded Corners 1"/>
          <p:cNvSpPr/>
          <p:nvPr/>
        </p:nvSpPr>
        <p:spPr>
          <a:xfrm>
            <a:off x="1117442" y="1352550"/>
            <a:ext cx="9957116" cy="4645730"/>
          </a:xfrm>
          <a:prstGeom prst="roundRect">
            <a:avLst>
              <a:gd name="adj" fmla="val 5249"/>
            </a:avLst>
          </a:prstGeom>
          <a:solidFill>
            <a:schemeClr val="bg1"/>
          </a:solidFill>
          <a:ln>
            <a:noFill/>
          </a:ln>
          <a:effectLst>
            <a:outerShdw blurRad="965200" dist="368300" dir="5400000" sx="89000" sy="89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Arial" panose="020B0604020202020204" pitchFamily="34" charset="0"/>
              <a:sym typeface="Arial" panose="020B0604020202020204" pitchFamily="34" charset="0"/>
            </a:endParaRPr>
          </a:p>
        </p:txBody>
      </p:sp>
      <p:sp>
        <p:nvSpPr>
          <p:cNvPr id="5" name="Freeform: Shape 6"/>
          <p:cNvSpPr/>
          <p:nvPr/>
        </p:nvSpPr>
        <p:spPr>
          <a:xfrm>
            <a:off x="2319620" y="2532007"/>
            <a:ext cx="2024852" cy="2274426"/>
          </a:xfrm>
          <a:custGeom>
            <a:avLst/>
            <a:gdLst>
              <a:gd name="connsiteX0" fmla="*/ 1263423 w 2526846"/>
              <a:gd name="connsiteY0" fmla="*/ 0 h 2838291"/>
              <a:gd name="connsiteX1" fmla="*/ 1396808 w 2526846"/>
              <a:gd name="connsiteY1" fmla="*/ 31204 h 2838291"/>
              <a:gd name="connsiteX2" fmla="*/ 2361449 w 2526846"/>
              <a:gd name="connsiteY2" fmla="*/ 513410 h 2838291"/>
              <a:gd name="connsiteX3" fmla="*/ 2526846 w 2526846"/>
              <a:gd name="connsiteY3" fmla="*/ 781183 h 2838291"/>
              <a:gd name="connsiteX4" fmla="*/ 2526846 w 2526846"/>
              <a:gd name="connsiteY4" fmla="*/ 2057108 h 2838291"/>
              <a:gd name="connsiteX5" fmla="*/ 2361449 w 2526846"/>
              <a:gd name="connsiteY5" fmla="*/ 2324881 h 2838291"/>
              <a:gd name="connsiteX6" fmla="*/ 1396808 w 2526846"/>
              <a:gd name="connsiteY6" fmla="*/ 2807087 h 2838291"/>
              <a:gd name="connsiteX7" fmla="*/ 1130038 w 2526846"/>
              <a:gd name="connsiteY7" fmla="*/ 2807087 h 2838291"/>
              <a:gd name="connsiteX8" fmla="*/ 165398 w 2526846"/>
              <a:gd name="connsiteY8" fmla="*/ 2324881 h 2838291"/>
              <a:gd name="connsiteX9" fmla="*/ 0 w 2526846"/>
              <a:gd name="connsiteY9" fmla="*/ 2057108 h 2838291"/>
              <a:gd name="connsiteX10" fmla="*/ 0 w 2526846"/>
              <a:gd name="connsiteY10" fmla="*/ 781183 h 2838291"/>
              <a:gd name="connsiteX11" fmla="*/ 165398 w 2526846"/>
              <a:gd name="connsiteY11" fmla="*/ 513410 h 2838291"/>
              <a:gd name="connsiteX12" fmla="*/ 1130038 w 2526846"/>
              <a:gd name="connsiteY12" fmla="*/ 31204 h 2838291"/>
              <a:gd name="connsiteX13" fmla="*/ 1263423 w 2526846"/>
              <a:gd name="connsiteY13" fmla="*/ 0 h 2838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26846" h="2838291">
                <a:moveTo>
                  <a:pt x="1263423" y="0"/>
                </a:moveTo>
                <a:cubicBezTo>
                  <a:pt x="1309041" y="0"/>
                  <a:pt x="1354659" y="10401"/>
                  <a:pt x="1396808" y="31204"/>
                </a:cubicBezTo>
                <a:cubicBezTo>
                  <a:pt x="1396808" y="31204"/>
                  <a:pt x="1396808" y="31204"/>
                  <a:pt x="2361449" y="513410"/>
                </a:cubicBezTo>
                <a:cubicBezTo>
                  <a:pt x="2462821" y="564618"/>
                  <a:pt x="2526846" y="668100"/>
                  <a:pt x="2526846" y="781183"/>
                </a:cubicBezTo>
                <a:cubicBezTo>
                  <a:pt x="2526846" y="781183"/>
                  <a:pt x="2526846" y="781183"/>
                  <a:pt x="2526846" y="2057108"/>
                </a:cubicBezTo>
                <a:cubicBezTo>
                  <a:pt x="2526846" y="2170191"/>
                  <a:pt x="2462821" y="2273674"/>
                  <a:pt x="2361449" y="2324881"/>
                </a:cubicBezTo>
                <a:cubicBezTo>
                  <a:pt x="2361449" y="2324881"/>
                  <a:pt x="2361449" y="2324881"/>
                  <a:pt x="1396808" y="2807087"/>
                </a:cubicBezTo>
                <a:cubicBezTo>
                  <a:pt x="1312509" y="2848693"/>
                  <a:pt x="1214337" y="2848693"/>
                  <a:pt x="1130038" y="2807087"/>
                </a:cubicBezTo>
                <a:cubicBezTo>
                  <a:pt x="1130038" y="2807087"/>
                  <a:pt x="1130038" y="2807087"/>
                  <a:pt x="165398" y="2324881"/>
                </a:cubicBezTo>
                <a:cubicBezTo>
                  <a:pt x="64025" y="2273674"/>
                  <a:pt x="0" y="2170191"/>
                  <a:pt x="0" y="2057108"/>
                </a:cubicBezTo>
                <a:cubicBezTo>
                  <a:pt x="0" y="2057108"/>
                  <a:pt x="0" y="2057108"/>
                  <a:pt x="0" y="781183"/>
                </a:cubicBezTo>
                <a:cubicBezTo>
                  <a:pt x="0" y="668100"/>
                  <a:pt x="64025" y="564618"/>
                  <a:pt x="165398" y="513410"/>
                </a:cubicBezTo>
                <a:cubicBezTo>
                  <a:pt x="165398" y="513410"/>
                  <a:pt x="165398" y="513410"/>
                  <a:pt x="1130038" y="31204"/>
                </a:cubicBezTo>
                <a:cubicBezTo>
                  <a:pt x="1172188" y="10401"/>
                  <a:pt x="1217806" y="0"/>
                  <a:pt x="1263423" y="0"/>
                </a:cubicBezTo>
                <a:close/>
              </a:path>
            </a:pathLst>
          </a:custGeom>
          <a:solidFill>
            <a:schemeClr val="accent1"/>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6" name="文本框 20"/>
          <p:cNvSpPr txBox="1"/>
          <p:nvPr/>
        </p:nvSpPr>
        <p:spPr>
          <a:xfrm>
            <a:off x="5288869" y="3160657"/>
            <a:ext cx="3989886" cy="706755"/>
          </a:xfrm>
          <a:prstGeom prst="rect">
            <a:avLst/>
          </a:prstGeom>
          <a:noFill/>
        </p:spPr>
        <p:txBody>
          <a:bodyPr wrap="square" rtlCol="0">
            <a:spAutoFit/>
            <a:scene3d>
              <a:camera prst="orthographicFront"/>
              <a:lightRig rig="threePt" dir="t">
                <a:rot lat="0" lon="0" rev="0"/>
              </a:lightRig>
            </a:scene3d>
            <a:sp3d contourW="12700"/>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rPr>
              <a:t>Modules</a:t>
            </a:r>
            <a:endPar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p:txBody>
      </p:sp>
      <p:sp>
        <p:nvSpPr>
          <p:cNvPr id="7" name="TextBox 1164" descr="e7d195523061f1c03a90ee8e42cb24248e56383cd534985688F9F494128731F165EE95AB4B0C0A38076AAEA07667B1565C446FC45FF01DFB0E885BCDBDF3A284F3DB14DA61DD97F0BAB2E6C668FB4931659DCAC52277681B35A97A58EB1CDE1A30E511E1F70EEB23193653529328E29B82636547E25AC41088D20F0A52114429D13EF1D12E4FBA26373564D4CAB325C9"/>
          <p:cNvSpPr txBox="1"/>
          <p:nvPr/>
        </p:nvSpPr>
        <p:spPr>
          <a:xfrm>
            <a:off x="5288869" y="3882809"/>
            <a:ext cx="3989887" cy="27559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rPr>
              <a:t>Hostel Finder</a:t>
            </a:r>
            <a:endParaRPr kumimoji="0" lang="en-US"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endParaRPr>
          </a:p>
        </p:txBody>
      </p:sp>
      <p:sp>
        <p:nvSpPr>
          <p:cNvPr id="9" name="TextBox 11"/>
          <p:cNvSpPr txBox="1"/>
          <p:nvPr/>
        </p:nvSpPr>
        <p:spPr>
          <a:xfrm flipH="1">
            <a:off x="2492664" y="3069055"/>
            <a:ext cx="1678764" cy="1200329"/>
          </a:xfrm>
          <a:prstGeom prst="rect">
            <a:avLst/>
          </a:prstGeom>
          <a:noFill/>
        </p:spPr>
        <p:txBody>
          <a:bodyPr wrap="square" rtlCol="0">
            <a:spAutoFit/>
          </a:bodyPr>
          <a:lstStyle/>
          <a:p>
            <a:pPr algn="ctr"/>
            <a:r>
              <a:rPr lang="en-US" sz="7200" dirty="0">
                <a:solidFill>
                  <a:schemeClr val="bg1"/>
                </a:solidFill>
                <a:latin typeface="Arial" panose="020B0604020202020204" pitchFamily="34" charset="0"/>
                <a:ea typeface="Arial" panose="020B0604020202020204" pitchFamily="34" charset="0"/>
                <a:sym typeface="Arial" panose="020B0604020202020204" pitchFamily="34" charset="0"/>
              </a:rPr>
              <a:t>0</a:t>
            </a:r>
            <a:r>
              <a:rPr lang="en-US" altLang="zh-CN" sz="7200" dirty="0">
                <a:solidFill>
                  <a:schemeClr val="bg1"/>
                </a:solidFill>
                <a:latin typeface="Arial" panose="020B0604020202020204" pitchFamily="34" charset="0"/>
                <a:ea typeface="Arial" panose="020B0604020202020204" pitchFamily="34" charset="0"/>
                <a:sym typeface="Arial" panose="020B0604020202020204" pitchFamily="34" charset="0"/>
              </a:rPr>
              <a:t>4</a:t>
            </a:r>
            <a:endParaRPr lang="id-ID" sz="7200"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sp>
        <p:nvSpPr>
          <p:cNvPr id="10" name="Freeform: Shape 35"/>
          <p:cNvSpPr/>
          <p:nvPr/>
        </p:nvSpPr>
        <p:spPr>
          <a:xfrm>
            <a:off x="711593" y="655672"/>
            <a:ext cx="1487926" cy="1495840"/>
          </a:xfrm>
          <a:custGeom>
            <a:avLst/>
            <a:gdLst>
              <a:gd name="connsiteX0" fmla="*/ 2414562 w 6821714"/>
              <a:gd name="connsiteY0" fmla="*/ 0 h 6857998"/>
              <a:gd name="connsiteX1" fmla="*/ 4407154 w 6821714"/>
              <a:gd name="connsiteY1" fmla="*/ 0 h 6857998"/>
              <a:gd name="connsiteX2" fmla="*/ 4506974 w 6821714"/>
              <a:gd name="connsiteY2" fmla="*/ 49899 h 6857998"/>
              <a:gd name="connsiteX3" fmla="*/ 6375193 w 6821714"/>
              <a:gd name="connsiteY3" fmla="*/ 983787 h 6857998"/>
              <a:gd name="connsiteX4" fmla="*/ 6821714 w 6821714"/>
              <a:gd name="connsiteY4" fmla="*/ 1706694 h 6857998"/>
              <a:gd name="connsiteX5" fmla="*/ 6821714 w 6821714"/>
              <a:gd name="connsiteY5" fmla="*/ 5151307 h 6857998"/>
              <a:gd name="connsiteX6" fmla="*/ 6375193 w 6821714"/>
              <a:gd name="connsiteY6" fmla="*/ 5874213 h 6857998"/>
              <a:gd name="connsiteX7" fmla="*/ 4436877 w 6821714"/>
              <a:gd name="connsiteY7" fmla="*/ 6843142 h 6857998"/>
              <a:gd name="connsiteX8" fmla="*/ 4407158 w 6821714"/>
              <a:gd name="connsiteY8" fmla="*/ 6857998 h 6857998"/>
              <a:gd name="connsiteX9" fmla="*/ 2414557 w 6821714"/>
              <a:gd name="connsiteY9" fmla="*/ 6857998 h 6857998"/>
              <a:gd name="connsiteX10" fmla="*/ 2314741 w 6821714"/>
              <a:gd name="connsiteY10" fmla="*/ 6808102 h 6857998"/>
              <a:gd name="connsiteX11" fmla="*/ 446525 w 6821714"/>
              <a:gd name="connsiteY11" fmla="*/ 5874213 h 6857998"/>
              <a:gd name="connsiteX12" fmla="*/ 0 w 6821714"/>
              <a:gd name="connsiteY12" fmla="*/ 5151307 h 6857998"/>
              <a:gd name="connsiteX13" fmla="*/ 0 w 6821714"/>
              <a:gd name="connsiteY13" fmla="*/ 1706694 h 6857998"/>
              <a:gd name="connsiteX14" fmla="*/ 446525 w 6821714"/>
              <a:gd name="connsiteY14" fmla="*/ 983787 h 6857998"/>
              <a:gd name="connsiteX15" fmla="*/ 2384838 w 6821714"/>
              <a:gd name="connsiteY15" fmla="*/ 1485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21714" h="6857998">
                <a:moveTo>
                  <a:pt x="2414562" y="0"/>
                </a:moveTo>
                <a:lnTo>
                  <a:pt x="4407154" y="0"/>
                </a:lnTo>
                <a:lnTo>
                  <a:pt x="4506974" y="49899"/>
                </a:lnTo>
                <a:cubicBezTo>
                  <a:pt x="4892508" y="242620"/>
                  <a:pt x="5479987" y="536290"/>
                  <a:pt x="6375193" y="983787"/>
                </a:cubicBezTo>
                <a:cubicBezTo>
                  <a:pt x="6648866" y="1122034"/>
                  <a:pt x="6821714" y="1401404"/>
                  <a:pt x="6821714" y="1706694"/>
                </a:cubicBezTo>
                <a:cubicBezTo>
                  <a:pt x="6821714" y="1706694"/>
                  <a:pt x="6821714" y="1706694"/>
                  <a:pt x="6821714" y="5151307"/>
                </a:cubicBezTo>
                <a:cubicBezTo>
                  <a:pt x="6821714" y="5456597"/>
                  <a:pt x="6648866" y="5735970"/>
                  <a:pt x="6375193" y="5874213"/>
                </a:cubicBezTo>
                <a:cubicBezTo>
                  <a:pt x="6375193" y="5874213"/>
                  <a:pt x="6375193" y="5874213"/>
                  <a:pt x="4436877" y="6843142"/>
                </a:cubicBezTo>
                <a:lnTo>
                  <a:pt x="4407158" y="6857998"/>
                </a:lnTo>
                <a:lnTo>
                  <a:pt x="2414557" y="6857998"/>
                </a:lnTo>
                <a:lnTo>
                  <a:pt x="2314741" y="6808102"/>
                </a:lnTo>
                <a:cubicBezTo>
                  <a:pt x="1929209" y="6615381"/>
                  <a:pt x="1341730" y="6321711"/>
                  <a:pt x="446525" y="5874213"/>
                </a:cubicBezTo>
                <a:cubicBezTo>
                  <a:pt x="172848" y="5735970"/>
                  <a:pt x="0" y="5456597"/>
                  <a:pt x="0" y="5151307"/>
                </a:cubicBezTo>
                <a:cubicBezTo>
                  <a:pt x="0" y="5151307"/>
                  <a:pt x="0" y="5151307"/>
                  <a:pt x="0" y="1706694"/>
                </a:cubicBezTo>
                <a:cubicBezTo>
                  <a:pt x="0" y="1401404"/>
                  <a:pt x="172848" y="1122034"/>
                  <a:pt x="446525" y="983787"/>
                </a:cubicBezTo>
                <a:cubicBezTo>
                  <a:pt x="446525" y="983787"/>
                  <a:pt x="446525" y="983787"/>
                  <a:pt x="2384838" y="14858"/>
                </a:cubicBezTo>
                <a:close/>
              </a:path>
            </a:pathLst>
          </a:custGeom>
          <a:solidFill>
            <a:schemeClr val="accent1">
              <a:alpha val="9000"/>
            </a:schemeClr>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ppt_x"/>
                                          </p:val>
                                        </p:tav>
                                        <p:tav tm="100000">
                                          <p:val>
                                            <p:strVal val="#ppt_x"/>
                                          </p:val>
                                        </p:tav>
                                      </p:tavLst>
                                    </p:anim>
                                    <p:anim calcmode="lin" valueType="num">
                                      <p:cBhvr additive="base">
                                        <p:cTn id="8" dur="125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2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par>
                                <p:cTn id="18" presetID="31" presetClass="entr" presetSubtype="0" fill="hold" grpId="0" nodeType="withEffect">
                                  <p:stCondLst>
                                    <p:cond delay="75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 calcmode="lin" valueType="num">
                                      <p:cBhvr>
                                        <p:cTn id="22" dur="500" fill="hold"/>
                                        <p:tgtEl>
                                          <p:spTgt spid="10"/>
                                        </p:tgtEl>
                                        <p:attrNameLst>
                                          <p:attrName>style.rotation</p:attrName>
                                        </p:attrNameLst>
                                      </p:cBhvr>
                                      <p:tavLst>
                                        <p:tav tm="0">
                                          <p:val>
                                            <p:fltVal val="90"/>
                                          </p:val>
                                        </p:tav>
                                        <p:tav tm="100000">
                                          <p:val>
                                            <p:fltVal val="0"/>
                                          </p:val>
                                        </p:tav>
                                      </p:tavLst>
                                    </p:anim>
                                    <p:animEffect transition="in" filter="fade">
                                      <p:cBhvr>
                                        <p:cTn id="23" dur="500"/>
                                        <p:tgtEl>
                                          <p:spTgt spid="10"/>
                                        </p:tgtEl>
                                      </p:cBhvr>
                                    </p:animEffect>
                                  </p:childTnLst>
                                </p:cTn>
                              </p:par>
                              <p:par>
                                <p:cTn id="24" presetID="31" presetClass="entr" presetSubtype="0" fill="hold" grpId="0" nodeType="withEffect">
                                  <p:stCondLst>
                                    <p:cond delay="25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 calcmode="lin" valueType="num">
                                      <p:cBhvr>
                                        <p:cTn id="28" dur="500" fill="hold"/>
                                        <p:tgtEl>
                                          <p:spTgt spid="5"/>
                                        </p:tgtEl>
                                        <p:attrNameLst>
                                          <p:attrName>style.rotation</p:attrName>
                                        </p:attrNameLst>
                                      </p:cBhvr>
                                      <p:tavLst>
                                        <p:tav tm="0">
                                          <p:val>
                                            <p:fltVal val="90"/>
                                          </p:val>
                                        </p:tav>
                                        <p:tav tm="100000">
                                          <p:val>
                                            <p:fltVal val="0"/>
                                          </p:val>
                                        </p:tav>
                                      </p:tavLst>
                                    </p:anim>
                                    <p:animEffect transition="in" filter="fade">
                                      <p:cBhvr>
                                        <p:cTn id="2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9" grpId="0"/>
      <p:bldP spid="1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feld 406"/>
          <p:cNvSpPr txBox="1"/>
          <p:nvPr/>
        </p:nvSpPr>
        <p:spPr>
          <a:xfrm>
            <a:off x="1229087" y="1866889"/>
            <a:ext cx="1953171" cy="437515"/>
          </a:xfrm>
          <a:prstGeom prst="rect">
            <a:avLst/>
          </a:prstGeom>
          <a:noFill/>
        </p:spPr>
        <p:txBody>
          <a:bodyPr wrap="square" rtlCol="0">
            <a:spAutoFit/>
          </a:bodyPr>
          <a:lstStyle/>
          <a:p>
            <a:pPr algn="ctr">
              <a:lnSpc>
                <a:spcPct val="150000"/>
              </a:lnSpc>
            </a:pPr>
            <a:r>
              <a:rPr lang="en-US" altLang="de-DE" sz="1500" b="1">
                <a:latin typeface="Arial" panose="020B0604020202020204" pitchFamily="34" charset="0"/>
                <a:ea typeface="Arial" panose="020B0604020202020204" pitchFamily="34" charset="0"/>
                <a:sym typeface="Arial" panose="020B0604020202020204" pitchFamily="34" charset="0"/>
              </a:rPr>
              <a:t>Admin</a:t>
            </a:r>
            <a:endParaRPr lang="de-DE" sz="1500" b="1">
              <a:latin typeface="Arial" panose="020B0604020202020204" pitchFamily="34" charset="0"/>
              <a:ea typeface="Arial" panose="020B0604020202020204" pitchFamily="34" charset="0"/>
              <a:sym typeface="Arial" panose="020B0604020202020204" pitchFamily="34" charset="0"/>
            </a:endParaRPr>
          </a:p>
        </p:txBody>
      </p:sp>
      <p:sp>
        <p:nvSpPr>
          <p:cNvPr id="6" name="Textfeld 418"/>
          <p:cNvSpPr txBox="1"/>
          <p:nvPr/>
        </p:nvSpPr>
        <p:spPr>
          <a:xfrm>
            <a:off x="9116422" y="1866889"/>
            <a:ext cx="1953171" cy="437515"/>
          </a:xfrm>
          <a:prstGeom prst="rect">
            <a:avLst/>
          </a:prstGeom>
          <a:noFill/>
        </p:spPr>
        <p:txBody>
          <a:bodyPr wrap="square" rtlCol="0">
            <a:spAutoFit/>
          </a:bodyPr>
          <a:lstStyle/>
          <a:p>
            <a:pPr algn="ctr">
              <a:lnSpc>
                <a:spcPct val="150000"/>
              </a:lnSpc>
            </a:pPr>
            <a:r>
              <a:rPr lang="en-US" altLang="de-DE" sz="1500" b="1">
                <a:latin typeface="Arial" panose="020B0604020202020204" pitchFamily="34" charset="0"/>
                <a:ea typeface="Arial" panose="020B0604020202020204" pitchFamily="34" charset="0"/>
                <a:sym typeface="Arial" panose="020B0604020202020204" pitchFamily="34" charset="0"/>
              </a:rPr>
              <a:t>Hostel Owner</a:t>
            </a:r>
            <a:endParaRPr lang="en-US" altLang="de-DE" sz="1500" b="1">
              <a:latin typeface="Arial" panose="020B0604020202020204" pitchFamily="34" charset="0"/>
              <a:ea typeface="Arial" panose="020B0604020202020204" pitchFamily="34" charset="0"/>
              <a:sym typeface="Arial" panose="020B0604020202020204" pitchFamily="34" charset="0"/>
            </a:endParaRPr>
          </a:p>
        </p:txBody>
      </p:sp>
      <p:sp>
        <p:nvSpPr>
          <p:cNvPr id="7" name="Rectangle 29"/>
          <p:cNvSpPr/>
          <p:nvPr/>
        </p:nvSpPr>
        <p:spPr>
          <a:xfrm>
            <a:off x="873760" y="3980815"/>
            <a:ext cx="2663825" cy="2143125"/>
          </a:xfrm>
          <a:prstGeom prst="rect">
            <a:avLst/>
          </a:prstGeom>
        </p:spPr>
        <p:txBody>
          <a:bodyPr wrap="square">
            <a:spAutoFit/>
          </a:bodyPr>
          <a:lstStyle/>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Admin has privilege to control all the sytem.</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Admin can accsess and modify all the data of users</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Admin can add new data.</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Admin can block user and there account.</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8" name="Rectangle 30"/>
          <p:cNvSpPr/>
          <p:nvPr/>
        </p:nvSpPr>
        <p:spPr>
          <a:xfrm>
            <a:off x="1257300" y="3515995"/>
            <a:ext cx="1896745" cy="27559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b="1"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rPr>
              <a:t>Admin Account</a:t>
            </a:r>
            <a:endParaRPr kumimoji="0" lang="en-US" altLang="zh-CN" sz="1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10" name="Rectangle 30"/>
          <p:cNvSpPr/>
          <p:nvPr/>
        </p:nvSpPr>
        <p:spPr>
          <a:xfrm>
            <a:off x="9302433" y="3515995"/>
            <a:ext cx="1581150" cy="27559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b="1"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rPr>
              <a:t>Owner Account</a:t>
            </a:r>
            <a:endParaRPr kumimoji="0" lang="en-US" altLang="zh-CN" sz="1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grpSp>
        <p:nvGrpSpPr>
          <p:cNvPr id="14" name="Group 13"/>
          <p:cNvGrpSpPr/>
          <p:nvPr/>
        </p:nvGrpSpPr>
        <p:grpSpPr>
          <a:xfrm>
            <a:off x="0"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5210558" y="240132"/>
              <a:ext cx="1868805" cy="460375"/>
            </a:xfrm>
            <a:prstGeom prst="rect">
              <a:avLst/>
            </a:prstGeom>
            <a:noFill/>
          </p:spPr>
          <p:txBody>
            <a:bodyPr wrap="none" rtlCol="0">
              <a:spAutoFit/>
            </a:bodyPr>
            <a:lstStyle/>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Modules</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sp>
        <p:nvSpPr>
          <p:cNvPr id="19" name="Textfeld 418"/>
          <p:cNvSpPr txBox="1"/>
          <p:nvPr/>
        </p:nvSpPr>
        <p:spPr>
          <a:xfrm>
            <a:off x="5083514" y="1866889"/>
            <a:ext cx="1953171" cy="437515"/>
          </a:xfrm>
          <a:prstGeom prst="rect">
            <a:avLst/>
          </a:prstGeom>
          <a:noFill/>
        </p:spPr>
        <p:txBody>
          <a:bodyPr wrap="square" rtlCol="0">
            <a:spAutoFit/>
          </a:bodyPr>
          <a:p>
            <a:pPr algn="ctr">
              <a:lnSpc>
                <a:spcPct val="150000"/>
              </a:lnSpc>
            </a:pPr>
            <a:r>
              <a:rPr lang="en-US" altLang="de-DE" sz="1500" b="1">
                <a:latin typeface="Arial" panose="020B0604020202020204" pitchFamily="34" charset="0"/>
                <a:ea typeface="Arial" panose="020B0604020202020204" pitchFamily="34" charset="0"/>
                <a:sym typeface="Arial" panose="020B0604020202020204" pitchFamily="34" charset="0"/>
              </a:rPr>
              <a:t>Student/Employee</a:t>
            </a:r>
            <a:endParaRPr lang="en-US" altLang="de-DE" sz="1500" b="1">
              <a:latin typeface="Arial" panose="020B0604020202020204" pitchFamily="34" charset="0"/>
              <a:ea typeface="Arial" panose="020B0604020202020204" pitchFamily="34" charset="0"/>
              <a:sym typeface="Arial" panose="020B0604020202020204" pitchFamily="34" charset="0"/>
            </a:endParaRPr>
          </a:p>
        </p:txBody>
      </p:sp>
      <p:sp>
        <p:nvSpPr>
          <p:cNvPr id="21" name="Rectangle 30"/>
          <p:cNvSpPr/>
          <p:nvPr/>
        </p:nvSpPr>
        <p:spPr>
          <a:xfrm>
            <a:off x="5174592" y="3515995"/>
            <a:ext cx="1771015" cy="275590"/>
          </a:xfrm>
          <a:prstGeom prst="rect">
            <a:avLst/>
          </a:prstGeom>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200" b="1"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rPr>
              <a:t>Customer Account</a:t>
            </a:r>
            <a:endParaRPr kumimoji="0" lang="en-US" altLang="zh-CN" sz="120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22" name="Freeform 39"/>
          <p:cNvSpPr>
            <a:spLocks noEditPoints="1"/>
          </p:cNvSpPr>
          <p:nvPr/>
        </p:nvSpPr>
        <p:spPr bwMode="auto">
          <a:xfrm>
            <a:off x="2017704" y="2742351"/>
            <a:ext cx="375937" cy="379671"/>
          </a:xfrm>
          <a:custGeom>
            <a:avLst/>
            <a:gdLst>
              <a:gd name="T0" fmla="*/ 120 w 128"/>
              <a:gd name="T1" fmla="*/ 48 h 128"/>
              <a:gd name="T2" fmla="*/ 120 w 128"/>
              <a:gd name="T3" fmla="*/ 112 h 128"/>
              <a:gd name="T4" fmla="*/ 111 w 128"/>
              <a:gd name="T5" fmla="*/ 120 h 128"/>
              <a:gd name="T6" fmla="*/ 16 w 128"/>
              <a:gd name="T7" fmla="*/ 120 h 128"/>
              <a:gd name="T8" fmla="*/ 8 w 128"/>
              <a:gd name="T9" fmla="*/ 112 h 128"/>
              <a:gd name="T10" fmla="*/ 8 w 128"/>
              <a:gd name="T11" fmla="*/ 17 h 128"/>
              <a:gd name="T12" fmla="*/ 16 w 128"/>
              <a:gd name="T13" fmla="*/ 8 h 128"/>
              <a:gd name="T14" fmla="*/ 80 w 128"/>
              <a:gd name="T15" fmla="*/ 8 h 128"/>
              <a:gd name="T16" fmla="*/ 80 w 128"/>
              <a:gd name="T17" fmla="*/ 0 h 128"/>
              <a:gd name="T18" fmla="*/ 16 w 128"/>
              <a:gd name="T19" fmla="*/ 0 h 128"/>
              <a:gd name="T20" fmla="*/ 0 w 128"/>
              <a:gd name="T21" fmla="*/ 17 h 128"/>
              <a:gd name="T22" fmla="*/ 0 w 128"/>
              <a:gd name="T23" fmla="*/ 112 h 128"/>
              <a:gd name="T24" fmla="*/ 16 w 128"/>
              <a:gd name="T25" fmla="*/ 128 h 128"/>
              <a:gd name="T26" fmla="*/ 111 w 128"/>
              <a:gd name="T27" fmla="*/ 128 h 128"/>
              <a:gd name="T28" fmla="*/ 128 w 128"/>
              <a:gd name="T29" fmla="*/ 112 h 128"/>
              <a:gd name="T30" fmla="*/ 128 w 128"/>
              <a:gd name="T31" fmla="*/ 48 h 128"/>
              <a:gd name="T32" fmla="*/ 120 w 128"/>
              <a:gd name="T33" fmla="*/ 48 h 128"/>
              <a:gd name="T34" fmla="*/ 32 w 128"/>
              <a:gd name="T35" fmla="*/ 72 h 128"/>
              <a:gd name="T36" fmla="*/ 15 w 128"/>
              <a:gd name="T37" fmla="*/ 107 h 128"/>
              <a:gd name="T38" fmla="*/ 21 w 128"/>
              <a:gd name="T39" fmla="*/ 113 h 128"/>
              <a:gd name="T40" fmla="*/ 56 w 128"/>
              <a:gd name="T41" fmla="*/ 95 h 128"/>
              <a:gd name="T42" fmla="*/ 60 w 128"/>
              <a:gd name="T43" fmla="*/ 93 h 128"/>
              <a:gd name="T44" fmla="*/ 122 w 128"/>
              <a:gd name="T45" fmla="*/ 32 h 128"/>
              <a:gd name="T46" fmla="*/ 122 w 128"/>
              <a:gd name="T47" fmla="*/ 20 h 128"/>
              <a:gd name="T48" fmla="*/ 108 w 128"/>
              <a:gd name="T49" fmla="*/ 6 h 128"/>
              <a:gd name="T50" fmla="*/ 96 w 128"/>
              <a:gd name="T51" fmla="*/ 6 h 128"/>
              <a:gd name="T52" fmla="*/ 34 w 128"/>
              <a:gd name="T53" fmla="*/ 68 h 128"/>
              <a:gd name="T54" fmla="*/ 32 w 128"/>
              <a:gd name="T55" fmla="*/ 72 h 128"/>
              <a:gd name="T56" fmla="*/ 99 w 128"/>
              <a:gd name="T57" fmla="*/ 15 h 128"/>
              <a:gd name="T58" fmla="*/ 105 w 128"/>
              <a:gd name="T59" fmla="*/ 15 h 128"/>
              <a:gd name="T60" fmla="*/ 113 w 128"/>
              <a:gd name="T61" fmla="*/ 23 h 128"/>
              <a:gd name="T62" fmla="*/ 113 w 128"/>
              <a:gd name="T63" fmla="*/ 29 h 128"/>
              <a:gd name="T64" fmla="*/ 105 w 128"/>
              <a:gd name="T65" fmla="*/ 37 h 128"/>
              <a:gd name="T66" fmla="*/ 91 w 128"/>
              <a:gd name="T67" fmla="*/ 23 h 128"/>
              <a:gd name="T68" fmla="*/ 99 w 128"/>
              <a:gd name="T69" fmla="*/ 15 h 128"/>
              <a:gd name="T70" fmla="*/ 85 w 128"/>
              <a:gd name="T71" fmla="*/ 29 h 128"/>
              <a:gd name="T72" fmla="*/ 99 w 128"/>
              <a:gd name="T73" fmla="*/ 43 h 128"/>
              <a:gd name="T74" fmla="*/ 54 w 128"/>
              <a:gd name="T75" fmla="*/ 88 h 128"/>
              <a:gd name="T76" fmla="*/ 40 w 128"/>
              <a:gd name="T77" fmla="*/ 74 h 128"/>
              <a:gd name="T78" fmla="*/ 85 w 128"/>
              <a:gd name="T79" fmla="*/ 29 h 128"/>
              <a:gd name="T80" fmla="*/ 47 w 128"/>
              <a:gd name="T81" fmla="*/ 92 h 128"/>
              <a:gd name="T82" fmla="*/ 26 w 128"/>
              <a:gd name="T83" fmla="*/ 105 h 128"/>
              <a:gd name="T84" fmla="*/ 23 w 128"/>
              <a:gd name="T85" fmla="*/ 102 h 128"/>
              <a:gd name="T86" fmla="*/ 36 w 128"/>
              <a:gd name="T87" fmla="*/ 81 h 128"/>
              <a:gd name="T88" fmla="*/ 47 w 128"/>
              <a:gd name="T89" fmla="*/ 9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28">
                <a:moveTo>
                  <a:pt x="120" y="48"/>
                </a:moveTo>
                <a:cubicBezTo>
                  <a:pt x="120" y="112"/>
                  <a:pt x="120" y="112"/>
                  <a:pt x="120" y="112"/>
                </a:cubicBezTo>
                <a:cubicBezTo>
                  <a:pt x="120" y="116"/>
                  <a:pt x="116" y="120"/>
                  <a:pt x="111" y="120"/>
                </a:cubicBezTo>
                <a:cubicBezTo>
                  <a:pt x="16" y="120"/>
                  <a:pt x="16" y="120"/>
                  <a:pt x="16" y="120"/>
                </a:cubicBezTo>
                <a:cubicBezTo>
                  <a:pt x="12" y="120"/>
                  <a:pt x="8" y="116"/>
                  <a:pt x="8" y="112"/>
                </a:cubicBezTo>
                <a:cubicBezTo>
                  <a:pt x="8" y="17"/>
                  <a:pt x="8" y="17"/>
                  <a:pt x="8" y="17"/>
                </a:cubicBezTo>
                <a:cubicBezTo>
                  <a:pt x="8" y="12"/>
                  <a:pt x="12" y="8"/>
                  <a:pt x="16" y="8"/>
                </a:cubicBezTo>
                <a:cubicBezTo>
                  <a:pt x="80" y="8"/>
                  <a:pt x="80" y="8"/>
                  <a:pt x="80" y="8"/>
                </a:cubicBezTo>
                <a:cubicBezTo>
                  <a:pt x="80" y="0"/>
                  <a:pt x="80" y="0"/>
                  <a:pt x="80" y="0"/>
                </a:cubicBezTo>
                <a:cubicBezTo>
                  <a:pt x="16" y="0"/>
                  <a:pt x="16" y="0"/>
                  <a:pt x="16" y="0"/>
                </a:cubicBezTo>
                <a:cubicBezTo>
                  <a:pt x="7" y="0"/>
                  <a:pt x="0" y="8"/>
                  <a:pt x="0" y="17"/>
                </a:cubicBezTo>
                <a:cubicBezTo>
                  <a:pt x="0" y="112"/>
                  <a:pt x="0" y="112"/>
                  <a:pt x="0" y="112"/>
                </a:cubicBezTo>
                <a:cubicBezTo>
                  <a:pt x="0" y="121"/>
                  <a:pt x="7" y="128"/>
                  <a:pt x="16" y="128"/>
                </a:cubicBezTo>
                <a:cubicBezTo>
                  <a:pt x="111" y="128"/>
                  <a:pt x="111" y="128"/>
                  <a:pt x="111" y="128"/>
                </a:cubicBezTo>
                <a:cubicBezTo>
                  <a:pt x="120" y="128"/>
                  <a:pt x="128" y="121"/>
                  <a:pt x="128" y="112"/>
                </a:cubicBezTo>
                <a:cubicBezTo>
                  <a:pt x="128" y="48"/>
                  <a:pt x="128" y="48"/>
                  <a:pt x="128" y="48"/>
                </a:cubicBezTo>
                <a:lnTo>
                  <a:pt x="120" y="48"/>
                </a:lnTo>
                <a:close/>
                <a:moveTo>
                  <a:pt x="32" y="72"/>
                </a:moveTo>
                <a:cubicBezTo>
                  <a:pt x="15" y="107"/>
                  <a:pt x="15" y="107"/>
                  <a:pt x="15" y="107"/>
                </a:cubicBezTo>
                <a:cubicBezTo>
                  <a:pt x="14" y="111"/>
                  <a:pt x="17" y="115"/>
                  <a:pt x="21" y="113"/>
                </a:cubicBezTo>
                <a:cubicBezTo>
                  <a:pt x="56" y="95"/>
                  <a:pt x="56" y="95"/>
                  <a:pt x="56" y="95"/>
                </a:cubicBezTo>
                <a:cubicBezTo>
                  <a:pt x="57" y="95"/>
                  <a:pt x="59" y="95"/>
                  <a:pt x="60" y="93"/>
                </a:cubicBezTo>
                <a:cubicBezTo>
                  <a:pt x="122" y="32"/>
                  <a:pt x="122" y="32"/>
                  <a:pt x="122" y="32"/>
                </a:cubicBezTo>
                <a:cubicBezTo>
                  <a:pt x="125" y="28"/>
                  <a:pt x="125" y="23"/>
                  <a:pt x="122" y="20"/>
                </a:cubicBezTo>
                <a:cubicBezTo>
                  <a:pt x="108" y="6"/>
                  <a:pt x="108" y="6"/>
                  <a:pt x="108" y="6"/>
                </a:cubicBezTo>
                <a:cubicBezTo>
                  <a:pt x="104" y="3"/>
                  <a:pt x="99" y="3"/>
                  <a:pt x="96" y="6"/>
                </a:cubicBezTo>
                <a:cubicBezTo>
                  <a:pt x="34" y="68"/>
                  <a:pt x="34" y="68"/>
                  <a:pt x="34" y="68"/>
                </a:cubicBezTo>
                <a:cubicBezTo>
                  <a:pt x="33" y="69"/>
                  <a:pt x="33" y="71"/>
                  <a:pt x="32" y="72"/>
                </a:cubicBezTo>
                <a:close/>
                <a:moveTo>
                  <a:pt x="99" y="15"/>
                </a:moveTo>
                <a:cubicBezTo>
                  <a:pt x="101" y="13"/>
                  <a:pt x="103" y="13"/>
                  <a:pt x="105" y="15"/>
                </a:cubicBezTo>
                <a:cubicBezTo>
                  <a:pt x="113" y="23"/>
                  <a:pt x="113" y="23"/>
                  <a:pt x="113" y="23"/>
                </a:cubicBezTo>
                <a:cubicBezTo>
                  <a:pt x="115" y="25"/>
                  <a:pt x="115" y="27"/>
                  <a:pt x="113" y="29"/>
                </a:cubicBezTo>
                <a:cubicBezTo>
                  <a:pt x="105" y="37"/>
                  <a:pt x="105" y="37"/>
                  <a:pt x="105" y="37"/>
                </a:cubicBezTo>
                <a:cubicBezTo>
                  <a:pt x="91" y="23"/>
                  <a:pt x="91" y="23"/>
                  <a:pt x="91" y="23"/>
                </a:cubicBezTo>
                <a:lnTo>
                  <a:pt x="99" y="15"/>
                </a:lnTo>
                <a:close/>
                <a:moveTo>
                  <a:pt x="85" y="29"/>
                </a:moveTo>
                <a:cubicBezTo>
                  <a:pt x="99" y="43"/>
                  <a:pt x="99" y="43"/>
                  <a:pt x="99" y="43"/>
                </a:cubicBezTo>
                <a:cubicBezTo>
                  <a:pt x="54" y="88"/>
                  <a:pt x="54" y="88"/>
                  <a:pt x="54" y="88"/>
                </a:cubicBezTo>
                <a:cubicBezTo>
                  <a:pt x="49" y="83"/>
                  <a:pt x="42" y="75"/>
                  <a:pt x="40" y="74"/>
                </a:cubicBezTo>
                <a:lnTo>
                  <a:pt x="85" y="29"/>
                </a:lnTo>
                <a:close/>
                <a:moveTo>
                  <a:pt x="47" y="92"/>
                </a:moveTo>
                <a:cubicBezTo>
                  <a:pt x="26" y="105"/>
                  <a:pt x="26" y="105"/>
                  <a:pt x="26" y="105"/>
                </a:cubicBezTo>
                <a:cubicBezTo>
                  <a:pt x="24" y="106"/>
                  <a:pt x="22" y="104"/>
                  <a:pt x="23" y="102"/>
                </a:cubicBezTo>
                <a:cubicBezTo>
                  <a:pt x="36" y="81"/>
                  <a:pt x="36" y="81"/>
                  <a:pt x="36" y="81"/>
                </a:cubicBezTo>
                <a:lnTo>
                  <a:pt x="47" y="92"/>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
            <a:endParaRPr lang="en-US">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23" name="Freeform 41"/>
          <p:cNvSpPr>
            <a:spLocks noEditPoints="1"/>
          </p:cNvSpPr>
          <p:nvPr/>
        </p:nvSpPr>
        <p:spPr bwMode="auto">
          <a:xfrm>
            <a:off x="5871508" y="2742351"/>
            <a:ext cx="377182" cy="379671"/>
          </a:xfrm>
          <a:custGeom>
            <a:avLst/>
            <a:gdLst>
              <a:gd name="T0" fmla="*/ 112 w 128"/>
              <a:gd name="T1" fmla="*/ 0 h 128"/>
              <a:gd name="T2" fmla="*/ 68 w 128"/>
              <a:gd name="T3" fmla="*/ 12 h 128"/>
              <a:gd name="T4" fmla="*/ 60 w 128"/>
              <a:gd name="T5" fmla="*/ 12 h 128"/>
              <a:gd name="T6" fmla="*/ 16 w 128"/>
              <a:gd name="T7" fmla="*/ 0 h 128"/>
              <a:gd name="T8" fmla="*/ 0 w 128"/>
              <a:gd name="T9" fmla="*/ 16 h 128"/>
              <a:gd name="T10" fmla="*/ 0 w 128"/>
              <a:gd name="T11" fmla="*/ 100 h 128"/>
              <a:gd name="T12" fmla="*/ 16 w 128"/>
              <a:gd name="T13" fmla="*/ 116 h 128"/>
              <a:gd name="T14" fmla="*/ 60 w 128"/>
              <a:gd name="T15" fmla="*/ 128 h 128"/>
              <a:gd name="T16" fmla="*/ 68 w 128"/>
              <a:gd name="T17" fmla="*/ 128 h 128"/>
              <a:gd name="T18" fmla="*/ 112 w 128"/>
              <a:gd name="T19" fmla="*/ 116 h 128"/>
              <a:gd name="T20" fmla="*/ 128 w 128"/>
              <a:gd name="T21" fmla="*/ 100 h 128"/>
              <a:gd name="T22" fmla="*/ 128 w 128"/>
              <a:gd name="T23" fmla="*/ 16 h 128"/>
              <a:gd name="T24" fmla="*/ 112 w 128"/>
              <a:gd name="T25" fmla="*/ 0 h 128"/>
              <a:gd name="T26" fmla="*/ 60 w 128"/>
              <a:gd name="T27" fmla="*/ 120 h 128"/>
              <a:gd name="T28" fmla="*/ 16 w 128"/>
              <a:gd name="T29" fmla="*/ 108 h 128"/>
              <a:gd name="T30" fmla="*/ 8 w 128"/>
              <a:gd name="T31" fmla="*/ 100 h 128"/>
              <a:gd name="T32" fmla="*/ 8 w 128"/>
              <a:gd name="T33" fmla="*/ 16 h 128"/>
              <a:gd name="T34" fmla="*/ 16 w 128"/>
              <a:gd name="T35" fmla="*/ 8 h 128"/>
              <a:gd name="T36" fmla="*/ 60 w 128"/>
              <a:gd name="T37" fmla="*/ 20 h 128"/>
              <a:gd name="T38" fmla="*/ 60 w 128"/>
              <a:gd name="T39" fmla="*/ 120 h 128"/>
              <a:gd name="T40" fmla="*/ 120 w 128"/>
              <a:gd name="T41" fmla="*/ 100 h 128"/>
              <a:gd name="T42" fmla="*/ 112 w 128"/>
              <a:gd name="T43" fmla="*/ 108 h 128"/>
              <a:gd name="T44" fmla="*/ 68 w 128"/>
              <a:gd name="T45" fmla="*/ 120 h 128"/>
              <a:gd name="T46" fmla="*/ 68 w 128"/>
              <a:gd name="T47" fmla="*/ 20 h 128"/>
              <a:gd name="T48" fmla="*/ 112 w 128"/>
              <a:gd name="T49" fmla="*/ 8 h 128"/>
              <a:gd name="T50" fmla="*/ 120 w 128"/>
              <a:gd name="T51" fmla="*/ 16 h 128"/>
              <a:gd name="T52" fmla="*/ 120 w 128"/>
              <a:gd name="T53" fmla="*/ 10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 h="128">
                <a:moveTo>
                  <a:pt x="112" y="0"/>
                </a:moveTo>
                <a:cubicBezTo>
                  <a:pt x="112" y="0"/>
                  <a:pt x="89" y="6"/>
                  <a:pt x="68" y="12"/>
                </a:cubicBezTo>
                <a:cubicBezTo>
                  <a:pt x="65" y="12"/>
                  <a:pt x="63" y="12"/>
                  <a:pt x="60" y="12"/>
                </a:cubicBezTo>
                <a:cubicBezTo>
                  <a:pt x="40" y="7"/>
                  <a:pt x="16" y="0"/>
                  <a:pt x="16" y="0"/>
                </a:cubicBezTo>
                <a:cubicBezTo>
                  <a:pt x="7" y="0"/>
                  <a:pt x="0" y="7"/>
                  <a:pt x="0" y="16"/>
                </a:cubicBezTo>
                <a:cubicBezTo>
                  <a:pt x="0" y="100"/>
                  <a:pt x="0" y="100"/>
                  <a:pt x="0" y="100"/>
                </a:cubicBezTo>
                <a:cubicBezTo>
                  <a:pt x="0" y="109"/>
                  <a:pt x="8" y="113"/>
                  <a:pt x="16" y="116"/>
                </a:cubicBezTo>
                <a:cubicBezTo>
                  <a:pt x="16" y="116"/>
                  <a:pt x="38" y="122"/>
                  <a:pt x="60" y="128"/>
                </a:cubicBezTo>
                <a:cubicBezTo>
                  <a:pt x="63" y="128"/>
                  <a:pt x="65" y="128"/>
                  <a:pt x="68" y="128"/>
                </a:cubicBezTo>
                <a:cubicBezTo>
                  <a:pt x="90" y="122"/>
                  <a:pt x="112" y="116"/>
                  <a:pt x="112" y="116"/>
                </a:cubicBezTo>
                <a:cubicBezTo>
                  <a:pt x="120" y="114"/>
                  <a:pt x="128" y="109"/>
                  <a:pt x="128" y="100"/>
                </a:cubicBezTo>
                <a:cubicBezTo>
                  <a:pt x="128" y="16"/>
                  <a:pt x="128" y="16"/>
                  <a:pt x="128" y="16"/>
                </a:cubicBezTo>
                <a:cubicBezTo>
                  <a:pt x="128" y="7"/>
                  <a:pt x="121" y="0"/>
                  <a:pt x="112" y="0"/>
                </a:cubicBezTo>
                <a:close/>
                <a:moveTo>
                  <a:pt x="60" y="120"/>
                </a:moveTo>
                <a:cubicBezTo>
                  <a:pt x="38" y="114"/>
                  <a:pt x="16" y="108"/>
                  <a:pt x="16" y="108"/>
                </a:cubicBezTo>
                <a:cubicBezTo>
                  <a:pt x="11" y="107"/>
                  <a:pt x="8" y="104"/>
                  <a:pt x="8" y="100"/>
                </a:cubicBezTo>
                <a:cubicBezTo>
                  <a:pt x="8" y="16"/>
                  <a:pt x="8" y="16"/>
                  <a:pt x="8" y="16"/>
                </a:cubicBezTo>
                <a:cubicBezTo>
                  <a:pt x="8" y="12"/>
                  <a:pt x="12" y="8"/>
                  <a:pt x="16" y="8"/>
                </a:cubicBezTo>
                <a:cubicBezTo>
                  <a:pt x="60" y="20"/>
                  <a:pt x="60" y="20"/>
                  <a:pt x="60" y="20"/>
                </a:cubicBezTo>
                <a:lnTo>
                  <a:pt x="60" y="120"/>
                </a:lnTo>
                <a:close/>
                <a:moveTo>
                  <a:pt x="120" y="100"/>
                </a:moveTo>
                <a:cubicBezTo>
                  <a:pt x="120" y="104"/>
                  <a:pt x="116" y="107"/>
                  <a:pt x="112" y="108"/>
                </a:cubicBezTo>
                <a:cubicBezTo>
                  <a:pt x="112" y="108"/>
                  <a:pt x="90" y="114"/>
                  <a:pt x="68" y="120"/>
                </a:cubicBezTo>
                <a:cubicBezTo>
                  <a:pt x="68" y="20"/>
                  <a:pt x="68" y="20"/>
                  <a:pt x="68" y="20"/>
                </a:cubicBezTo>
                <a:cubicBezTo>
                  <a:pt x="112" y="8"/>
                  <a:pt x="112" y="8"/>
                  <a:pt x="112" y="8"/>
                </a:cubicBezTo>
                <a:cubicBezTo>
                  <a:pt x="116" y="8"/>
                  <a:pt x="120" y="12"/>
                  <a:pt x="120" y="16"/>
                </a:cubicBezTo>
                <a:lnTo>
                  <a:pt x="120" y="1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
            <a:endParaRPr lang="en-US">
              <a:latin typeface="Arial" panose="020B0604020202020204" pitchFamily="34" charset="0"/>
              <a:ea typeface="Arial" panose="020B0604020202020204" pitchFamily="34" charset="0"/>
              <a:sym typeface="Arial" panose="020B0604020202020204" pitchFamily="34" charset="0"/>
            </a:endParaRPr>
          </a:p>
        </p:txBody>
      </p:sp>
      <p:sp>
        <p:nvSpPr>
          <p:cNvPr id="24" name="Freeform 42"/>
          <p:cNvSpPr>
            <a:spLocks noEditPoints="1"/>
          </p:cNvSpPr>
          <p:nvPr/>
        </p:nvSpPr>
        <p:spPr bwMode="auto">
          <a:xfrm>
            <a:off x="9904417" y="2742974"/>
            <a:ext cx="377182" cy="378426"/>
          </a:xfrm>
          <a:custGeom>
            <a:avLst/>
            <a:gdLst>
              <a:gd name="T0" fmla="*/ 105 w 128"/>
              <a:gd name="T1" fmla="*/ 0 h 128"/>
              <a:gd name="T2" fmla="*/ 23 w 128"/>
              <a:gd name="T3" fmla="*/ 0 h 128"/>
              <a:gd name="T4" fmla="*/ 0 w 128"/>
              <a:gd name="T5" fmla="*/ 40 h 128"/>
              <a:gd name="T6" fmla="*/ 0 w 128"/>
              <a:gd name="T7" fmla="*/ 56 h 128"/>
              <a:gd name="T8" fmla="*/ 4 w 128"/>
              <a:gd name="T9" fmla="*/ 68 h 128"/>
              <a:gd name="T10" fmla="*/ 4 w 128"/>
              <a:gd name="T11" fmla="*/ 112 h 128"/>
              <a:gd name="T12" fmla="*/ 21 w 128"/>
              <a:gd name="T13" fmla="*/ 128 h 128"/>
              <a:gd name="T14" fmla="*/ 107 w 128"/>
              <a:gd name="T15" fmla="*/ 128 h 128"/>
              <a:gd name="T16" fmla="*/ 124 w 128"/>
              <a:gd name="T17" fmla="*/ 112 h 128"/>
              <a:gd name="T18" fmla="*/ 124 w 128"/>
              <a:gd name="T19" fmla="*/ 68 h 128"/>
              <a:gd name="T20" fmla="*/ 128 w 128"/>
              <a:gd name="T21" fmla="*/ 56 h 128"/>
              <a:gd name="T22" fmla="*/ 128 w 128"/>
              <a:gd name="T23" fmla="*/ 40 h 128"/>
              <a:gd name="T24" fmla="*/ 105 w 128"/>
              <a:gd name="T25" fmla="*/ 0 h 128"/>
              <a:gd name="T26" fmla="*/ 116 w 128"/>
              <a:gd name="T27" fmla="*/ 112 h 128"/>
              <a:gd name="T28" fmla="*/ 107 w 128"/>
              <a:gd name="T29" fmla="*/ 120 h 128"/>
              <a:gd name="T30" fmla="*/ 21 w 128"/>
              <a:gd name="T31" fmla="*/ 120 h 128"/>
              <a:gd name="T32" fmla="*/ 12 w 128"/>
              <a:gd name="T33" fmla="*/ 112 h 128"/>
              <a:gd name="T34" fmla="*/ 12 w 128"/>
              <a:gd name="T35" fmla="*/ 104 h 128"/>
              <a:gd name="T36" fmla="*/ 116 w 128"/>
              <a:gd name="T37" fmla="*/ 104 h 128"/>
              <a:gd name="T38" fmla="*/ 116 w 128"/>
              <a:gd name="T39" fmla="*/ 112 h 128"/>
              <a:gd name="T40" fmla="*/ 116 w 128"/>
              <a:gd name="T41" fmla="*/ 96 h 128"/>
              <a:gd name="T42" fmla="*/ 12 w 128"/>
              <a:gd name="T43" fmla="*/ 96 h 128"/>
              <a:gd name="T44" fmla="*/ 12 w 128"/>
              <a:gd name="T45" fmla="*/ 72 h 128"/>
              <a:gd name="T46" fmla="*/ 20 w 128"/>
              <a:gd name="T47" fmla="*/ 72 h 128"/>
              <a:gd name="T48" fmla="*/ 34 w 128"/>
              <a:gd name="T49" fmla="*/ 62 h 128"/>
              <a:gd name="T50" fmla="*/ 49 w 128"/>
              <a:gd name="T51" fmla="*/ 72 h 128"/>
              <a:gd name="T52" fmla="*/ 64 w 128"/>
              <a:gd name="T53" fmla="*/ 63 h 128"/>
              <a:gd name="T54" fmla="*/ 79 w 128"/>
              <a:gd name="T55" fmla="*/ 72 h 128"/>
              <a:gd name="T56" fmla="*/ 94 w 128"/>
              <a:gd name="T57" fmla="*/ 62 h 128"/>
              <a:gd name="T58" fmla="*/ 108 w 128"/>
              <a:gd name="T59" fmla="*/ 72 h 128"/>
              <a:gd name="T60" fmla="*/ 116 w 128"/>
              <a:gd name="T61" fmla="*/ 72 h 128"/>
              <a:gd name="T62" fmla="*/ 116 w 128"/>
              <a:gd name="T63" fmla="*/ 96 h 128"/>
              <a:gd name="T64" fmla="*/ 120 w 128"/>
              <a:gd name="T65" fmla="*/ 56 h 128"/>
              <a:gd name="T66" fmla="*/ 108 w 128"/>
              <a:gd name="T67" fmla="*/ 64 h 128"/>
              <a:gd name="T68" fmla="*/ 96 w 128"/>
              <a:gd name="T69" fmla="*/ 56 h 128"/>
              <a:gd name="T70" fmla="*/ 92 w 128"/>
              <a:gd name="T71" fmla="*/ 56 h 128"/>
              <a:gd name="T72" fmla="*/ 79 w 128"/>
              <a:gd name="T73" fmla="*/ 64 h 128"/>
              <a:gd name="T74" fmla="*/ 66 w 128"/>
              <a:gd name="T75" fmla="*/ 56 h 128"/>
              <a:gd name="T76" fmla="*/ 62 w 128"/>
              <a:gd name="T77" fmla="*/ 56 h 128"/>
              <a:gd name="T78" fmla="*/ 49 w 128"/>
              <a:gd name="T79" fmla="*/ 64 h 128"/>
              <a:gd name="T80" fmla="*/ 36 w 128"/>
              <a:gd name="T81" fmla="*/ 56 h 128"/>
              <a:gd name="T82" fmla="*/ 32 w 128"/>
              <a:gd name="T83" fmla="*/ 56 h 128"/>
              <a:gd name="T84" fmla="*/ 20 w 128"/>
              <a:gd name="T85" fmla="*/ 64 h 128"/>
              <a:gd name="T86" fmla="*/ 8 w 128"/>
              <a:gd name="T87" fmla="*/ 56 h 128"/>
              <a:gd name="T88" fmla="*/ 8 w 128"/>
              <a:gd name="T89" fmla="*/ 48 h 128"/>
              <a:gd name="T90" fmla="*/ 120 w 128"/>
              <a:gd name="T91" fmla="*/ 48 h 128"/>
              <a:gd name="T92" fmla="*/ 120 w 128"/>
              <a:gd name="T93" fmla="*/ 56 h 128"/>
              <a:gd name="T94" fmla="*/ 8 w 128"/>
              <a:gd name="T95" fmla="*/ 40 h 128"/>
              <a:gd name="T96" fmla="*/ 27 w 128"/>
              <a:gd name="T97" fmla="*/ 8 h 128"/>
              <a:gd name="T98" fmla="*/ 101 w 128"/>
              <a:gd name="T99" fmla="*/ 8 h 128"/>
              <a:gd name="T100" fmla="*/ 120 w 128"/>
              <a:gd name="T101" fmla="*/ 40 h 128"/>
              <a:gd name="T102" fmla="*/ 8 w 128"/>
              <a:gd name="T103" fmla="*/ 4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8" h="128">
                <a:moveTo>
                  <a:pt x="105" y="0"/>
                </a:moveTo>
                <a:cubicBezTo>
                  <a:pt x="23" y="0"/>
                  <a:pt x="23" y="0"/>
                  <a:pt x="23" y="0"/>
                </a:cubicBezTo>
                <a:cubicBezTo>
                  <a:pt x="0" y="40"/>
                  <a:pt x="0" y="40"/>
                  <a:pt x="0" y="40"/>
                </a:cubicBezTo>
                <a:cubicBezTo>
                  <a:pt x="0" y="40"/>
                  <a:pt x="0" y="54"/>
                  <a:pt x="0" y="56"/>
                </a:cubicBezTo>
                <a:cubicBezTo>
                  <a:pt x="0" y="60"/>
                  <a:pt x="2" y="65"/>
                  <a:pt x="4" y="68"/>
                </a:cubicBezTo>
                <a:cubicBezTo>
                  <a:pt x="4" y="112"/>
                  <a:pt x="4" y="112"/>
                  <a:pt x="4" y="112"/>
                </a:cubicBezTo>
                <a:cubicBezTo>
                  <a:pt x="4" y="121"/>
                  <a:pt x="12" y="128"/>
                  <a:pt x="21" y="128"/>
                </a:cubicBezTo>
                <a:cubicBezTo>
                  <a:pt x="107" y="128"/>
                  <a:pt x="107" y="128"/>
                  <a:pt x="107" y="128"/>
                </a:cubicBezTo>
                <a:cubicBezTo>
                  <a:pt x="116" y="128"/>
                  <a:pt x="124" y="121"/>
                  <a:pt x="124" y="112"/>
                </a:cubicBezTo>
                <a:cubicBezTo>
                  <a:pt x="124" y="68"/>
                  <a:pt x="124" y="68"/>
                  <a:pt x="124" y="68"/>
                </a:cubicBezTo>
                <a:cubicBezTo>
                  <a:pt x="127" y="65"/>
                  <a:pt x="128" y="61"/>
                  <a:pt x="128" y="56"/>
                </a:cubicBezTo>
                <a:cubicBezTo>
                  <a:pt x="128" y="52"/>
                  <a:pt x="128" y="40"/>
                  <a:pt x="128" y="40"/>
                </a:cubicBezTo>
                <a:lnTo>
                  <a:pt x="105" y="0"/>
                </a:lnTo>
                <a:close/>
                <a:moveTo>
                  <a:pt x="116" y="112"/>
                </a:moveTo>
                <a:cubicBezTo>
                  <a:pt x="116" y="116"/>
                  <a:pt x="112" y="120"/>
                  <a:pt x="107" y="120"/>
                </a:cubicBezTo>
                <a:cubicBezTo>
                  <a:pt x="21" y="120"/>
                  <a:pt x="21" y="120"/>
                  <a:pt x="21" y="120"/>
                </a:cubicBezTo>
                <a:cubicBezTo>
                  <a:pt x="16" y="120"/>
                  <a:pt x="12" y="116"/>
                  <a:pt x="12" y="112"/>
                </a:cubicBezTo>
                <a:cubicBezTo>
                  <a:pt x="12" y="104"/>
                  <a:pt x="12" y="104"/>
                  <a:pt x="12" y="104"/>
                </a:cubicBezTo>
                <a:cubicBezTo>
                  <a:pt x="116" y="104"/>
                  <a:pt x="116" y="104"/>
                  <a:pt x="116" y="104"/>
                </a:cubicBezTo>
                <a:lnTo>
                  <a:pt x="116" y="112"/>
                </a:lnTo>
                <a:close/>
                <a:moveTo>
                  <a:pt x="116" y="96"/>
                </a:moveTo>
                <a:cubicBezTo>
                  <a:pt x="12" y="96"/>
                  <a:pt x="12" y="96"/>
                  <a:pt x="12" y="96"/>
                </a:cubicBezTo>
                <a:cubicBezTo>
                  <a:pt x="12" y="72"/>
                  <a:pt x="12" y="72"/>
                  <a:pt x="12" y="72"/>
                </a:cubicBezTo>
                <a:cubicBezTo>
                  <a:pt x="14" y="72"/>
                  <a:pt x="18" y="72"/>
                  <a:pt x="20" y="72"/>
                </a:cubicBezTo>
                <a:cubicBezTo>
                  <a:pt x="24" y="72"/>
                  <a:pt x="31" y="68"/>
                  <a:pt x="34" y="62"/>
                </a:cubicBezTo>
                <a:cubicBezTo>
                  <a:pt x="37" y="68"/>
                  <a:pt x="43" y="72"/>
                  <a:pt x="49" y="72"/>
                </a:cubicBezTo>
                <a:cubicBezTo>
                  <a:pt x="55" y="72"/>
                  <a:pt x="62" y="68"/>
                  <a:pt x="64" y="63"/>
                </a:cubicBezTo>
                <a:cubicBezTo>
                  <a:pt x="66" y="68"/>
                  <a:pt x="73" y="72"/>
                  <a:pt x="79" y="72"/>
                </a:cubicBezTo>
                <a:cubicBezTo>
                  <a:pt x="85" y="72"/>
                  <a:pt x="91" y="68"/>
                  <a:pt x="94" y="62"/>
                </a:cubicBezTo>
                <a:cubicBezTo>
                  <a:pt x="97" y="68"/>
                  <a:pt x="100" y="72"/>
                  <a:pt x="108" y="72"/>
                </a:cubicBezTo>
                <a:cubicBezTo>
                  <a:pt x="109" y="72"/>
                  <a:pt x="115" y="72"/>
                  <a:pt x="116" y="72"/>
                </a:cubicBezTo>
                <a:lnTo>
                  <a:pt x="116" y="96"/>
                </a:lnTo>
                <a:close/>
                <a:moveTo>
                  <a:pt x="120" y="56"/>
                </a:moveTo>
                <a:cubicBezTo>
                  <a:pt x="120" y="62"/>
                  <a:pt x="114" y="64"/>
                  <a:pt x="108" y="64"/>
                </a:cubicBezTo>
                <a:cubicBezTo>
                  <a:pt x="102" y="64"/>
                  <a:pt x="96" y="60"/>
                  <a:pt x="96" y="56"/>
                </a:cubicBezTo>
                <a:cubicBezTo>
                  <a:pt x="92" y="56"/>
                  <a:pt x="92" y="56"/>
                  <a:pt x="92" y="56"/>
                </a:cubicBezTo>
                <a:cubicBezTo>
                  <a:pt x="92" y="60"/>
                  <a:pt x="85" y="64"/>
                  <a:pt x="79" y="64"/>
                </a:cubicBezTo>
                <a:cubicBezTo>
                  <a:pt x="73" y="64"/>
                  <a:pt x="66" y="60"/>
                  <a:pt x="66" y="56"/>
                </a:cubicBezTo>
                <a:cubicBezTo>
                  <a:pt x="62" y="56"/>
                  <a:pt x="62" y="56"/>
                  <a:pt x="62" y="56"/>
                </a:cubicBezTo>
                <a:cubicBezTo>
                  <a:pt x="62" y="60"/>
                  <a:pt x="55" y="64"/>
                  <a:pt x="49" y="64"/>
                </a:cubicBezTo>
                <a:cubicBezTo>
                  <a:pt x="43" y="64"/>
                  <a:pt x="36" y="61"/>
                  <a:pt x="36" y="56"/>
                </a:cubicBezTo>
                <a:cubicBezTo>
                  <a:pt x="32" y="56"/>
                  <a:pt x="32" y="56"/>
                  <a:pt x="32" y="56"/>
                </a:cubicBezTo>
                <a:cubicBezTo>
                  <a:pt x="32" y="60"/>
                  <a:pt x="26" y="64"/>
                  <a:pt x="20" y="64"/>
                </a:cubicBezTo>
                <a:cubicBezTo>
                  <a:pt x="14" y="64"/>
                  <a:pt x="8" y="62"/>
                  <a:pt x="8" y="56"/>
                </a:cubicBezTo>
                <a:cubicBezTo>
                  <a:pt x="8" y="48"/>
                  <a:pt x="8" y="48"/>
                  <a:pt x="8" y="48"/>
                </a:cubicBezTo>
                <a:cubicBezTo>
                  <a:pt x="120" y="48"/>
                  <a:pt x="120" y="48"/>
                  <a:pt x="120" y="48"/>
                </a:cubicBezTo>
                <a:lnTo>
                  <a:pt x="120" y="56"/>
                </a:lnTo>
                <a:close/>
                <a:moveTo>
                  <a:pt x="8" y="40"/>
                </a:moveTo>
                <a:cubicBezTo>
                  <a:pt x="27" y="8"/>
                  <a:pt x="27" y="8"/>
                  <a:pt x="27" y="8"/>
                </a:cubicBezTo>
                <a:cubicBezTo>
                  <a:pt x="101" y="8"/>
                  <a:pt x="101" y="8"/>
                  <a:pt x="101" y="8"/>
                </a:cubicBezTo>
                <a:cubicBezTo>
                  <a:pt x="120" y="40"/>
                  <a:pt x="120" y="40"/>
                  <a:pt x="120" y="40"/>
                </a:cubicBezTo>
                <a:lnTo>
                  <a:pt x="8" y="4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
            <a:endParaRPr lang="en-US">
              <a:latin typeface="Arial" panose="020B0604020202020204" pitchFamily="34" charset="0"/>
              <a:ea typeface="Arial" panose="020B0604020202020204" pitchFamily="34" charset="0"/>
              <a:sym typeface="Arial" panose="020B0604020202020204" pitchFamily="34" charset="0"/>
            </a:endParaRPr>
          </a:p>
        </p:txBody>
      </p:sp>
      <p:sp>
        <p:nvSpPr>
          <p:cNvPr id="25" name="Rectangle 29"/>
          <p:cNvSpPr/>
          <p:nvPr/>
        </p:nvSpPr>
        <p:spPr>
          <a:xfrm>
            <a:off x="4728187" y="3980815"/>
            <a:ext cx="2663825" cy="2399665"/>
          </a:xfrm>
          <a:prstGeom prst="rect">
            <a:avLst/>
          </a:prstGeom>
        </p:spPr>
        <p:txBody>
          <a:bodyPr wrap="square">
            <a:spAutoFit/>
          </a:bodyPr>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Cutomer can search and sort data according his/her requirment.</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Customer can book the room.</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Customer can pay for the room by online payment.</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Customer can access </a:t>
            </a: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his/her account details</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26" name="Rectangle 29"/>
          <p:cNvSpPr/>
          <p:nvPr/>
        </p:nvSpPr>
        <p:spPr>
          <a:xfrm>
            <a:off x="8761095" y="3980815"/>
            <a:ext cx="2663825" cy="2912745"/>
          </a:xfrm>
          <a:prstGeom prst="rect">
            <a:avLst/>
          </a:prstGeom>
        </p:spPr>
        <p:txBody>
          <a:bodyPr wrap="square">
            <a:spAutoFit/>
          </a:bodyPr>
          <a:lstStyle/>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Owner can add or remove hostel.</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Owner can add or remove details of room for that hostel.</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Owner can manage the pricing and availability of room.</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Owner can access his/her account details.</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a:p>
            <a:pPr marL="171450" lvl="0" indent="-171450" algn="just">
              <a:lnSpc>
                <a:spcPts val="2000"/>
              </a:lnSpc>
              <a:buFont typeface="Arial" panose="020B0604020202020204" pitchFamily="34" charset="0"/>
              <a:buChar char="•"/>
              <a:defRPr/>
            </a:pP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1000"/>
                                        <p:tgtEl>
                                          <p:spTgt spid="21"/>
                                        </p:tgtEl>
                                      </p:cBhvr>
                                    </p:animEffect>
                                    <p:anim calcmode="lin" valueType="num">
                                      <p:cBhvr>
                                        <p:cTn id="23" dur="1000" fill="hold"/>
                                        <p:tgtEl>
                                          <p:spTgt spid="21"/>
                                        </p:tgtEl>
                                        <p:attrNameLst>
                                          <p:attrName>ppt_x</p:attrName>
                                        </p:attrNameLst>
                                      </p:cBhvr>
                                      <p:tavLst>
                                        <p:tav tm="0">
                                          <p:val>
                                            <p:strVal val="#ppt_x"/>
                                          </p:val>
                                        </p:tav>
                                        <p:tav tm="100000">
                                          <p:val>
                                            <p:strVal val="#ppt_x"/>
                                          </p:val>
                                        </p:tav>
                                      </p:tavLst>
                                    </p:anim>
                                    <p:anim calcmode="lin" valueType="num">
                                      <p:cBhvr>
                                        <p:cTn id="24" dur="1000" fill="hold"/>
                                        <p:tgtEl>
                                          <p:spTgt spid="21"/>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42" presetClass="entr" presetSubtype="0" fill="hold" grpId="0"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fade">
                                      <p:cBhvr>
                                        <p:cTn id="28" dur="1000"/>
                                        <p:tgtEl>
                                          <p:spTgt spid="25"/>
                                        </p:tgtEl>
                                      </p:cBhvr>
                                    </p:animEffect>
                                    <p:anim calcmode="lin" valueType="num">
                                      <p:cBhvr>
                                        <p:cTn id="29" dur="1000" fill="hold"/>
                                        <p:tgtEl>
                                          <p:spTgt spid="25"/>
                                        </p:tgtEl>
                                        <p:attrNameLst>
                                          <p:attrName>ppt_x</p:attrName>
                                        </p:attrNameLst>
                                      </p:cBhvr>
                                      <p:tavLst>
                                        <p:tav tm="0">
                                          <p:val>
                                            <p:strVal val="#ppt_x"/>
                                          </p:val>
                                        </p:tav>
                                        <p:tav tm="100000">
                                          <p:val>
                                            <p:strVal val="#ppt_x"/>
                                          </p:val>
                                        </p:tav>
                                      </p:tavLst>
                                    </p:anim>
                                    <p:anim calcmode="lin" valueType="num">
                                      <p:cBhvr>
                                        <p:cTn id="30" dur="1000" fill="hold"/>
                                        <p:tgtEl>
                                          <p:spTgt spid="25"/>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42" presetClass="entr" presetSubtype="0" fill="hold" grpId="0" nodeType="after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1000"/>
                                        <p:tgtEl>
                                          <p:spTgt spid="26"/>
                                        </p:tgtEl>
                                      </p:cBhvr>
                                    </p:animEffect>
                                    <p:anim calcmode="lin" valueType="num">
                                      <p:cBhvr>
                                        <p:cTn id="35" dur="1000" fill="hold"/>
                                        <p:tgtEl>
                                          <p:spTgt spid="26"/>
                                        </p:tgtEl>
                                        <p:attrNameLst>
                                          <p:attrName>ppt_x</p:attrName>
                                        </p:attrNameLst>
                                      </p:cBhvr>
                                      <p:tavLst>
                                        <p:tav tm="0">
                                          <p:val>
                                            <p:strVal val="#ppt_x"/>
                                          </p:val>
                                        </p:tav>
                                        <p:tav tm="100000">
                                          <p:val>
                                            <p:strVal val="#ppt_x"/>
                                          </p:val>
                                        </p:tav>
                                      </p:tavLst>
                                    </p:anim>
                                    <p:anim calcmode="lin" valueType="num">
                                      <p:cBhvr>
                                        <p:cTn id="3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21" grpId="0"/>
      <p:bldP spid="25" grpId="0"/>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2"/>
          <p:cNvSpPr/>
          <p:nvPr/>
        </p:nvSpPr>
        <p:spPr>
          <a:xfrm>
            <a:off x="0" y="0"/>
            <a:ext cx="12192000" cy="6858000"/>
          </a:xfrm>
          <a:prstGeom prst="rect">
            <a:avLst/>
          </a:prstGeom>
          <a:blipFill>
            <a:blip r:embed="rId1">
              <a:extLst>
                <a:ext uri="{BEBA8EAE-BF5A-486C-A8C5-ECC9F3942E4B}">
                  <a14:imgProps xmlns:a14="http://schemas.microsoft.com/office/drawing/2010/main">
                    <a14:imgLayer r:embed="rId2">
                      <a14:imgEffect>
                        <a14:saturation sat="0"/>
                      </a14:imgEffect>
                    </a14:imgLayer>
                  </a14:imgProps>
                </a:ext>
              </a:extLst>
            </a:blip>
            <a:srcRect/>
            <a:stretch>
              <a:fillRect t="-1941" b="-194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4" name="Rectangle: Rounded Corners 1"/>
          <p:cNvSpPr/>
          <p:nvPr/>
        </p:nvSpPr>
        <p:spPr>
          <a:xfrm>
            <a:off x="1117442" y="1352550"/>
            <a:ext cx="9957116" cy="4645730"/>
          </a:xfrm>
          <a:prstGeom prst="roundRect">
            <a:avLst>
              <a:gd name="adj" fmla="val 5249"/>
            </a:avLst>
          </a:prstGeom>
          <a:solidFill>
            <a:schemeClr val="bg1"/>
          </a:solidFill>
          <a:ln>
            <a:noFill/>
          </a:ln>
          <a:effectLst>
            <a:outerShdw blurRad="965200" dist="368300" dir="5400000" sx="89000" sy="89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Arial" panose="020B0604020202020204" pitchFamily="34" charset="0"/>
              <a:sym typeface="Arial" panose="020B0604020202020204" pitchFamily="34" charset="0"/>
            </a:endParaRPr>
          </a:p>
        </p:txBody>
      </p:sp>
      <p:sp>
        <p:nvSpPr>
          <p:cNvPr id="5" name="Freeform: Shape 6"/>
          <p:cNvSpPr/>
          <p:nvPr/>
        </p:nvSpPr>
        <p:spPr>
          <a:xfrm>
            <a:off x="2319620" y="2532007"/>
            <a:ext cx="2024852" cy="2274426"/>
          </a:xfrm>
          <a:custGeom>
            <a:avLst/>
            <a:gdLst>
              <a:gd name="connsiteX0" fmla="*/ 1263423 w 2526846"/>
              <a:gd name="connsiteY0" fmla="*/ 0 h 2838291"/>
              <a:gd name="connsiteX1" fmla="*/ 1396808 w 2526846"/>
              <a:gd name="connsiteY1" fmla="*/ 31204 h 2838291"/>
              <a:gd name="connsiteX2" fmla="*/ 2361449 w 2526846"/>
              <a:gd name="connsiteY2" fmla="*/ 513410 h 2838291"/>
              <a:gd name="connsiteX3" fmla="*/ 2526846 w 2526846"/>
              <a:gd name="connsiteY3" fmla="*/ 781183 h 2838291"/>
              <a:gd name="connsiteX4" fmla="*/ 2526846 w 2526846"/>
              <a:gd name="connsiteY4" fmla="*/ 2057108 h 2838291"/>
              <a:gd name="connsiteX5" fmla="*/ 2361449 w 2526846"/>
              <a:gd name="connsiteY5" fmla="*/ 2324881 h 2838291"/>
              <a:gd name="connsiteX6" fmla="*/ 1396808 w 2526846"/>
              <a:gd name="connsiteY6" fmla="*/ 2807087 h 2838291"/>
              <a:gd name="connsiteX7" fmla="*/ 1130038 w 2526846"/>
              <a:gd name="connsiteY7" fmla="*/ 2807087 h 2838291"/>
              <a:gd name="connsiteX8" fmla="*/ 165398 w 2526846"/>
              <a:gd name="connsiteY8" fmla="*/ 2324881 h 2838291"/>
              <a:gd name="connsiteX9" fmla="*/ 0 w 2526846"/>
              <a:gd name="connsiteY9" fmla="*/ 2057108 h 2838291"/>
              <a:gd name="connsiteX10" fmla="*/ 0 w 2526846"/>
              <a:gd name="connsiteY10" fmla="*/ 781183 h 2838291"/>
              <a:gd name="connsiteX11" fmla="*/ 165398 w 2526846"/>
              <a:gd name="connsiteY11" fmla="*/ 513410 h 2838291"/>
              <a:gd name="connsiteX12" fmla="*/ 1130038 w 2526846"/>
              <a:gd name="connsiteY12" fmla="*/ 31204 h 2838291"/>
              <a:gd name="connsiteX13" fmla="*/ 1263423 w 2526846"/>
              <a:gd name="connsiteY13" fmla="*/ 0 h 2838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26846" h="2838291">
                <a:moveTo>
                  <a:pt x="1263423" y="0"/>
                </a:moveTo>
                <a:cubicBezTo>
                  <a:pt x="1309041" y="0"/>
                  <a:pt x="1354659" y="10401"/>
                  <a:pt x="1396808" y="31204"/>
                </a:cubicBezTo>
                <a:cubicBezTo>
                  <a:pt x="1396808" y="31204"/>
                  <a:pt x="1396808" y="31204"/>
                  <a:pt x="2361449" y="513410"/>
                </a:cubicBezTo>
                <a:cubicBezTo>
                  <a:pt x="2462821" y="564618"/>
                  <a:pt x="2526846" y="668100"/>
                  <a:pt x="2526846" y="781183"/>
                </a:cubicBezTo>
                <a:cubicBezTo>
                  <a:pt x="2526846" y="781183"/>
                  <a:pt x="2526846" y="781183"/>
                  <a:pt x="2526846" y="2057108"/>
                </a:cubicBezTo>
                <a:cubicBezTo>
                  <a:pt x="2526846" y="2170191"/>
                  <a:pt x="2462821" y="2273674"/>
                  <a:pt x="2361449" y="2324881"/>
                </a:cubicBezTo>
                <a:cubicBezTo>
                  <a:pt x="2361449" y="2324881"/>
                  <a:pt x="2361449" y="2324881"/>
                  <a:pt x="1396808" y="2807087"/>
                </a:cubicBezTo>
                <a:cubicBezTo>
                  <a:pt x="1312509" y="2848693"/>
                  <a:pt x="1214337" y="2848693"/>
                  <a:pt x="1130038" y="2807087"/>
                </a:cubicBezTo>
                <a:cubicBezTo>
                  <a:pt x="1130038" y="2807087"/>
                  <a:pt x="1130038" y="2807087"/>
                  <a:pt x="165398" y="2324881"/>
                </a:cubicBezTo>
                <a:cubicBezTo>
                  <a:pt x="64025" y="2273674"/>
                  <a:pt x="0" y="2170191"/>
                  <a:pt x="0" y="2057108"/>
                </a:cubicBezTo>
                <a:cubicBezTo>
                  <a:pt x="0" y="2057108"/>
                  <a:pt x="0" y="2057108"/>
                  <a:pt x="0" y="781183"/>
                </a:cubicBezTo>
                <a:cubicBezTo>
                  <a:pt x="0" y="668100"/>
                  <a:pt x="64025" y="564618"/>
                  <a:pt x="165398" y="513410"/>
                </a:cubicBezTo>
                <a:cubicBezTo>
                  <a:pt x="165398" y="513410"/>
                  <a:pt x="165398" y="513410"/>
                  <a:pt x="1130038" y="31204"/>
                </a:cubicBezTo>
                <a:cubicBezTo>
                  <a:pt x="1172188" y="10401"/>
                  <a:pt x="1217806" y="0"/>
                  <a:pt x="1263423" y="0"/>
                </a:cubicBezTo>
                <a:close/>
              </a:path>
            </a:pathLst>
          </a:custGeom>
          <a:solidFill>
            <a:schemeClr val="accent1"/>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6" name="文本框 20"/>
          <p:cNvSpPr txBox="1"/>
          <p:nvPr/>
        </p:nvSpPr>
        <p:spPr>
          <a:xfrm>
            <a:off x="5288915" y="2947035"/>
            <a:ext cx="4751705" cy="1322070"/>
          </a:xfrm>
          <a:prstGeom prst="rect">
            <a:avLst/>
          </a:prstGeom>
          <a:noFill/>
        </p:spPr>
        <p:txBody>
          <a:bodyPr wrap="square" rtlCol="0">
            <a:spAutoFit/>
            <a:scene3d>
              <a:camera prst="orthographicFront"/>
              <a:lightRig rig="threePt" dir="t">
                <a:rot lat="0" lon="0" rev="0"/>
              </a:lightRig>
            </a:scene3d>
            <a:sp3d contourW="12700"/>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rPr>
              <a:t>Database Tables &amp; ER Digram</a:t>
            </a:r>
            <a:endPar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p:txBody>
      </p:sp>
      <p:sp>
        <p:nvSpPr>
          <p:cNvPr id="7" name="TextBox 1164" descr="e7d195523061f1c03a90ee8e42cb24248e56383cd534985688F9F494128731F165EE95AB4B0C0A38076AAEA07667B1565C446FC45FF01DFB0E885BCDBDF3A284F3DB14DA61DD97F0BAB2E6C668FB4931659DCAC52277681B35A97A58EB1CDE1A30E511E1F70EEB23193653529328E29B82636547E25AC41088D20F0A52114429D13EF1D12E4FBA26373564D4CAB325C9"/>
          <p:cNvSpPr txBox="1"/>
          <p:nvPr/>
        </p:nvSpPr>
        <p:spPr>
          <a:xfrm>
            <a:off x="5380309" y="4324769"/>
            <a:ext cx="3989887" cy="27559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rPr>
              <a:t>Hostel Finder</a:t>
            </a:r>
            <a:endParaRPr kumimoji="0" lang="en-US"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endParaRPr>
          </a:p>
        </p:txBody>
      </p:sp>
      <p:sp>
        <p:nvSpPr>
          <p:cNvPr id="9" name="TextBox 11"/>
          <p:cNvSpPr txBox="1"/>
          <p:nvPr/>
        </p:nvSpPr>
        <p:spPr>
          <a:xfrm flipH="1">
            <a:off x="2492664" y="3069055"/>
            <a:ext cx="1678764" cy="1198880"/>
          </a:xfrm>
          <a:prstGeom prst="rect">
            <a:avLst/>
          </a:prstGeom>
          <a:noFill/>
        </p:spPr>
        <p:txBody>
          <a:bodyPr wrap="square" rtlCol="0">
            <a:spAutoFit/>
          </a:bodyPr>
          <a:lstStyle/>
          <a:p>
            <a:pPr algn="ctr"/>
            <a:r>
              <a:rPr lang="en-US" sz="7200" dirty="0">
                <a:solidFill>
                  <a:schemeClr val="bg1"/>
                </a:solidFill>
                <a:latin typeface="Arial" panose="020B0604020202020204" pitchFamily="34" charset="0"/>
                <a:ea typeface="Arial" panose="020B0604020202020204" pitchFamily="34" charset="0"/>
                <a:sym typeface="Arial" panose="020B0604020202020204" pitchFamily="34" charset="0"/>
              </a:rPr>
              <a:t>05</a:t>
            </a:r>
            <a:endParaRPr lang="id-ID" sz="7200"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sp>
        <p:nvSpPr>
          <p:cNvPr id="10" name="Freeform: Shape 35"/>
          <p:cNvSpPr/>
          <p:nvPr/>
        </p:nvSpPr>
        <p:spPr>
          <a:xfrm>
            <a:off x="711593" y="655672"/>
            <a:ext cx="1487926" cy="1495840"/>
          </a:xfrm>
          <a:custGeom>
            <a:avLst/>
            <a:gdLst>
              <a:gd name="connsiteX0" fmla="*/ 2414562 w 6821714"/>
              <a:gd name="connsiteY0" fmla="*/ 0 h 6857998"/>
              <a:gd name="connsiteX1" fmla="*/ 4407154 w 6821714"/>
              <a:gd name="connsiteY1" fmla="*/ 0 h 6857998"/>
              <a:gd name="connsiteX2" fmla="*/ 4506974 w 6821714"/>
              <a:gd name="connsiteY2" fmla="*/ 49899 h 6857998"/>
              <a:gd name="connsiteX3" fmla="*/ 6375193 w 6821714"/>
              <a:gd name="connsiteY3" fmla="*/ 983787 h 6857998"/>
              <a:gd name="connsiteX4" fmla="*/ 6821714 w 6821714"/>
              <a:gd name="connsiteY4" fmla="*/ 1706694 h 6857998"/>
              <a:gd name="connsiteX5" fmla="*/ 6821714 w 6821714"/>
              <a:gd name="connsiteY5" fmla="*/ 5151307 h 6857998"/>
              <a:gd name="connsiteX6" fmla="*/ 6375193 w 6821714"/>
              <a:gd name="connsiteY6" fmla="*/ 5874213 h 6857998"/>
              <a:gd name="connsiteX7" fmla="*/ 4436877 w 6821714"/>
              <a:gd name="connsiteY7" fmla="*/ 6843142 h 6857998"/>
              <a:gd name="connsiteX8" fmla="*/ 4407158 w 6821714"/>
              <a:gd name="connsiteY8" fmla="*/ 6857998 h 6857998"/>
              <a:gd name="connsiteX9" fmla="*/ 2414557 w 6821714"/>
              <a:gd name="connsiteY9" fmla="*/ 6857998 h 6857998"/>
              <a:gd name="connsiteX10" fmla="*/ 2314741 w 6821714"/>
              <a:gd name="connsiteY10" fmla="*/ 6808102 h 6857998"/>
              <a:gd name="connsiteX11" fmla="*/ 446525 w 6821714"/>
              <a:gd name="connsiteY11" fmla="*/ 5874213 h 6857998"/>
              <a:gd name="connsiteX12" fmla="*/ 0 w 6821714"/>
              <a:gd name="connsiteY12" fmla="*/ 5151307 h 6857998"/>
              <a:gd name="connsiteX13" fmla="*/ 0 w 6821714"/>
              <a:gd name="connsiteY13" fmla="*/ 1706694 h 6857998"/>
              <a:gd name="connsiteX14" fmla="*/ 446525 w 6821714"/>
              <a:gd name="connsiteY14" fmla="*/ 983787 h 6857998"/>
              <a:gd name="connsiteX15" fmla="*/ 2384838 w 6821714"/>
              <a:gd name="connsiteY15" fmla="*/ 1485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21714" h="6857998">
                <a:moveTo>
                  <a:pt x="2414562" y="0"/>
                </a:moveTo>
                <a:lnTo>
                  <a:pt x="4407154" y="0"/>
                </a:lnTo>
                <a:lnTo>
                  <a:pt x="4506974" y="49899"/>
                </a:lnTo>
                <a:cubicBezTo>
                  <a:pt x="4892508" y="242620"/>
                  <a:pt x="5479987" y="536290"/>
                  <a:pt x="6375193" y="983787"/>
                </a:cubicBezTo>
                <a:cubicBezTo>
                  <a:pt x="6648866" y="1122034"/>
                  <a:pt x="6821714" y="1401404"/>
                  <a:pt x="6821714" y="1706694"/>
                </a:cubicBezTo>
                <a:cubicBezTo>
                  <a:pt x="6821714" y="1706694"/>
                  <a:pt x="6821714" y="1706694"/>
                  <a:pt x="6821714" y="5151307"/>
                </a:cubicBezTo>
                <a:cubicBezTo>
                  <a:pt x="6821714" y="5456597"/>
                  <a:pt x="6648866" y="5735970"/>
                  <a:pt x="6375193" y="5874213"/>
                </a:cubicBezTo>
                <a:cubicBezTo>
                  <a:pt x="6375193" y="5874213"/>
                  <a:pt x="6375193" y="5874213"/>
                  <a:pt x="4436877" y="6843142"/>
                </a:cubicBezTo>
                <a:lnTo>
                  <a:pt x="4407158" y="6857998"/>
                </a:lnTo>
                <a:lnTo>
                  <a:pt x="2414557" y="6857998"/>
                </a:lnTo>
                <a:lnTo>
                  <a:pt x="2314741" y="6808102"/>
                </a:lnTo>
                <a:cubicBezTo>
                  <a:pt x="1929209" y="6615381"/>
                  <a:pt x="1341730" y="6321711"/>
                  <a:pt x="446525" y="5874213"/>
                </a:cubicBezTo>
                <a:cubicBezTo>
                  <a:pt x="172848" y="5735970"/>
                  <a:pt x="0" y="5456597"/>
                  <a:pt x="0" y="5151307"/>
                </a:cubicBezTo>
                <a:cubicBezTo>
                  <a:pt x="0" y="5151307"/>
                  <a:pt x="0" y="5151307"/>
                  <a:pt x="0" y="1706694"/>
                </a:cubicBezTo>
                <a:cubicBezTo>
                  <a:pt x="0" y="1401404"/>
                  <a:pt x="172848" y="1122034"/>
                  <a:pt x="446525" y="983787"/>
                </a:cubicBezTo>
                <a:cubicBezTo>
                  <a:pt x="446525" y="983787"/>
                  <a:pt x="446525" y="983787"/>
                  <a:pt x="2384838" y="14858"/>
                </a:cubicBezTo>
                <a:close/>
              </a:path>
            </a:pathLst>
          </a:custGeom>
          <a:solidFill>
            <a:schemeClr val="accent1">
              <a:alpha val="9000"/>
            </a:schemeClr>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ppt_x"/>
                                          </p:val>
                                        </p:tav>
                                        <p:tav tm="100000">
                                          <p:val>
                                            <p:strVal val="#ppt_x"/>
                                          </p:val>
                                        </p:tav>
                                      </p:tavLst>
                                    </p:anim>
                                    <p:anim calcmode="lin" valueType="num">
                                      <p:cBhvr additive="base">
                                        <p:cTn id="8" dur="125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2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par>
                                <p:cTn id="18" presetID="31" presetClass="entr" presetSubtype="0" fill="hold" grpId="0" nodeType="withEffect">
                                  <p:stCondLst>
                                    <p:cond delay="75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 calcmode="lin" valueType="num">
                                      <p:cBhvr>
                                        <p:cTn id="22" dur="500" fill="hold"/>
                                        <p:tgtEl>
                                          <p:spTgt spid="10"/>
                                        </p:tgtEl>
                                        <p:attrNameLst>
                                          <p:attrName>style.rotation</p:attrName>
                                        </p:attrNameLst>
                                      </p:cBhvr>
                                      <p:tavLst>
                                        <p:tav tm="0">
                                          <p:val>
                                            <p:fltVal val="90"/>
                                          </p:val>
                                        </p:tav>
                                        <p:tav tm="100000">
                                          <p:val>
                                            <p:fltVal val="0"/>
                                          </p:val>
                                        </p:tav>
                                      </p:tavLst>
                                    </p:anim>
                                    <p:animEffect transition="in" filter="fade">
                                      <p:cBhvr>
                                        <p:cTn id="23" dur="500"/>
                                        <p:tgtEl>
                                          <p:spTgt spid="10"/>
                                        </p:tgtEl>
                                      </p:cBhvr>
                                    </p:animEffect>
                                  </p:childTnLst>
                                </p:cTn>
                              </p:par>
                              <p:par>
                                <p:cTn id="24" presetID="31" presetClass="entr" presetSubtype="0" fill="hold" grpId="0" nodeType="withEffect">
                                  <p:stCondLst>
                                    <p:cond delay="25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 calcmode="lin" valueType="num">
                                      <p:cBhvr>
                                        <p:cTn id="28" dur="500" fill="hold"/>
                                        <p:tgtEl>
                                          <p:spTgt spid="5"/>
                                        </p:tgtEl>
                                        <p:attrNameLst>
                                          <p:attrName>style.rotation</p:attrName>
                                        </p:attrNameLst>
                                      </p:cBhvr>
                                      <p:tavLst>
                                        <p:tav tm="0">
                                          <p:val>
                                            <p:fltVal val="90"/>
                                          </p:val>
                                        </p:tav>
                                        <p:tav tm="100000">
                                          <p:val>
                                            <p:fltVal val="0"/>
                                          </p:val>
                                        </p:tav>
                                      </p:tavLst>
                                    </p:anim>
                                    <p:animEffect transition="in" filter="fade">
                                      <p:cBhvr>
                                        <p:cTn id="2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bldLvl="0" animBg="1"/>
      <p:bldP spid="6" grpId="0"/>
      <p:bldP spid="9" grpId="0"/>
      <p:bldP spid="10"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43498"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2961071" y="240132"/>
              <a:ext cx="6367780" cy="460375"/>
            </a:xfrm>
            <a:prstGeom prst="rect">
              <a:avLst/>
            </a:prstGeom>
            <a:noFill/>
          </p:spPr>
          <p:txBody>
            <a:bodyPr wrap="none" rtlCol="0">
              <a:spAutoFit/>
            </a:bodyPr>
            <a:lstStyle/>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Database Tables &amp; ER Digram</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pic>
        <p:nvPicPr>
          <p:cNvPr id="2" name="Picture 1" descr="HostelFinderER"/>
          <p:cNvPicPr>
            <a:picLocks noChangeAspect="1"/>
          </p:cNvPicPr>
          <p:nvPr/>
        </p:nvPicPr>
        <p:blipFill>
          <a:blip r:embed="rId1"/>
          <a:stretch>
            <a:fillRect/>
          </a:stretch>
        </p:blipFill>
        <p:spPr>
          <a:xfrm>
            <a:off x="658495" y="1373505"/>
            <a:ext cx="10962005" cy="5287645"/>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43498"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2961071" y="240132"/>
              <a:ext cx="6367780" cy="460375"/>
            </a:xfrm>
            <a:prstGeom prst="rect">
              <a:avLst/>
            </a:prstGeom>
            <a:noFill/>
          </p:spPr>
          <p:txBody>
            <a:bodyPr wrap="none" rtlCol="0">
              <a:spAutoFit/>
            </a:bodyPr>
            <a:lstStyle/>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Database Tables &amp; ER Digram</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graphicFrame>
        <p:nvGraphicFramePr>
          <p:cNvPr id="5" name="Content Placeholder 4"/>
          <p:cNvGraphicFramePr/>
          <p:nvPr>
            <p:ph idx="1"/>
          </p:nvPr>
        </p:nvGraphicFramePr>
        <p:xfrm>
          <a:off x="838200" y="2618105"/>
          <a:ext cx="10515600" cy="3429000"/>
        </p:xfrm>
        <a:graphic>
          <a:graphicData uri="http://schemas.openxmlformats.org/drawingml/2006/table">
            <a:tbl>
              <a:tblPr firstRow="1" bandRow="1">
                <a:tableStyleId>{5C22544A-7EE6-4342-B048-85BDC9FD1C3A}</a:tableStyleId>
              </a:tblPr>
              <a:tblGrid>
                <a:gridCol w="2103120"/>
                <a:gridCol w="2103120"/>
                <a:gridCol w="2103120"/>
                <a:gridCol w="2103120"/>
                <a:gridCol w="2103120"/>
              </a:tblGrid>
              <a:tr h="381000">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Column 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Type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Times New Roman" panose="02020603050405020304" charset="0"/>
                          <a:cs typeface="Times New Roman" panose="02020603050405020304" charset="0"/>
                        </a:rPr>
                        <a:t>Id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int</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NO</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PRI</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auto_increment</a:t>
                      </a:r>
                      <a:endParaRPr lang="en-US" sz="2000" b="0">
                        <a:latin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Times New Roman" panose="02020603050405020304" charset="0"/>
                          <a:cs typeface="Times New Roman" panose="02020603050405020304" charset="0"/>
                        </a:rPr>
                        <a:t>firstname</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varchar(20)</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YES</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Times New Roman" panose="02020603050405020304" charset="0"/>
                          <a:cs typeface="Times New Roman" panose="02020603050405020304" charset="0"/>
                        </a:rPr>
                        <a:t>lastname</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varchar(20)</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YES</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Times New Roman" panose="02020603050405020304" charset="0"/>
                          <a:cs typeface="Times New Roman" panose="02020603050405020304" charset="0"/>
                        </a:rPr>
                        <a:t>email</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varchar(40)</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YES</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Times New Roman" panose="02020603050405020304" charset="0"/>
                          <a:cs typeface="Times New Roman" panose="02020603050405020304" charset="0"/>
                        </a:rPr>
                        <a:t>password</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varchar(40)</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YES</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Times New Roman" panose="02020603050405020304" charset="0"/>
                          <a:cs typeface="Times New Roman" panose="02020603050405020304" charset="0"/>
                        </a:rPr>
                        <a:t>phone</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varchar(10)</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YES</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Times New Roman" panose="02020603050405020304" charset="0"/>
                          <a:cs typeface="Times New Roman" panose="02020603050405020304" charset="0"/>
                        </a:rPr>
                        <a:t>gender</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varchar(1)</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YES</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Times New Roman" panose="02020603050405020304" charset="0"/>
                          <a:cs typeface="Times New Roman" panose="02020603050405020304" charset="0"/>
                        </a:rPr>
                        <a:t>dob</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datetime</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YES</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r>
                        <a:rPr lang="en-US" sz="2000" b="0">
                          <a:latin typeface="Times New Roman" panose="02020603050405020304" charset="0"/>
                          <a:cs typeface="Times New Roman" panose="02020603050405020304" charset="0"/>
                        </a:rPr>
                        <a:t> </a:t>
                      </a: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r>
            </a:tbl>
          </a:graphicData>
        </a:graphic>
      </p:graphicFrame>
      <p:sp>
        <p:nvSpPr>
          <p:cNvPr id="7" name="文本框 20"/>
          <p:cNvSpPr txBox="1"/>
          <p:nvPr/>
        </p:nvSpPr>
        <p:spPr>
          <a:xfrm>
            <a:off x="838200" y="1418590"/>
            <a:ext cx="8534400" cy="706755"/>
          </a:xfrm>
          <a:prstGeom prst="rect">
            <a:avLst/>
          </a:prstGeom>
          <a:noFill/>
        </p:spPr>
        <p:txBody>
          <a:bodyPr wrap="square" rtlCol="0">
            <a:spAutoFit/>
            <a:scene3d>
              <a:camera prst="orthographicFront"/>
              <a:lightRig rig="threePt" dir="t">
                <a:rot lat="0" lon="0" rev="0"/>
              </a:lightRig>
            </a:scene3d>
            <a:sp3d contourW="12700"/>
          </a:bodyPr>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rPr>
              <a:t>Table name : registration</a:t>
            </a:r>
            <a:endPar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p:nvPr>
            <p:ph idx="1"/>
          </p:nvPr>
        </p:nvGraphicFramePr>
        <p:xfrm>
          <a:off x="838200" y="2663825"/>
          <a:ext cx="10515600" cy="1905000"/>
        </p:xfrm>
        <a:graphic>
          <a:graphicData uri="http://schemas.openxmlformats.org/drawingml/2006/table">
            <a:tbl>
              <a:tblPr firstRow="1" bandRow="1">
                <a:tableStyleId>{5C22544A-7EE6-4342-B048-85BDC9FD1C3A}</a:tableStyleId>
              </a:tblPr>
              <a:tblGrid>
                <a:gridCol w="2103120"/>
                <a:gridCol w="2103120"/>
                <a:gridCol w="2103120"/>
                <a:gridCol w="2103120"/>
                <a:gridCol w="2103120"/>
              </a:tblGrid>
              <a:tr h="381000">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Column 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Type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Id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NO</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PRI</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auto_increment</a:t>
                      </a:r>
                      <a:endParaRPr lang="en-US" sz="2000" b="0">
                        <a:latin typeface="Arial" panose="020B0604020202020204" pitchFamily="3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firstname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varchar(20)</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lastname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varchar(20)</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email</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varchar(40)</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bl>
          </a:graphicData>
        </a:graphic>
      </p:graphicFrame>
      <p:grpSp>
        <p:nvGrpSpPr>
          <p:cNvPr id="14" name="Group 13"/>
          <p:cNvGrpSpPr/>
          <p:nvPr/>
        </p:nvGrpSpPr>
        <p:grpSpPr>
          <a:xfrm>
            <a:off x="43498"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2961071" y="240132"/>
              <a:ext cx="6367780" cy="460375"/>
            </a:xfrm>
            <a:prstGeom prst="rect">
              <a:avLst/>
            </a:prstGeom>
            <a:noFill/>
          </p:spPr>
          <p:txBody>
            <a:bodyPr wrap="none" rtlCol="0">
              <a:spAutoFit/>
            </a:bodyPr>
            <a:lstStyle/>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Database Tables &amp; ER Digram</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sp>
        <p:nvSpPr>
          <p:cNvPr id="8" name="文本框 20"/>
          <p:cNvSpPr txBox="1"/>
          <p:nvPr/>
        </p:nvSpPr>
        <p:spPr>
          <a:xfrm>
            <a:off x="838200" y="1418590"/>
            <a:ext cx="8534400" cy="706755"/>
          </a:xfrm>
          <a:prstGeom prst="rect">
            <a:avLst/>
          </a:prstGeom>
          <a:noFill/>
        </p:spPr>
        <p:txBody>
          <a:bodyPr wrap="square" rtlCol="0">
            <a:spAutoFit/>
            <a:scene3d>
              <a:camera prst="orthographicFront"/>
              <a:lightRig rig="threePt" dir="t">
                <a:rot lat="0" lon="0" rev="0"/>
              </a:lightRig>
            </a:scene3d>
            <a:sp3d contourW="12700"/>
          </a:bodyPr>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rPr>
              <a:t>Table name: hostelinfo</a:t>
            </a:r>
            <a:endPar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p:nvPr>
            <p:ph idx="1"/>
          </p:nvPr>
        </p:nvGraphicFramePr>
        <p:xfrm>
          <a:off x="838200" y="2663825"/>
          <a:ext cx="10515600" cy="1905000"/>
        </p:xfrm>
        <a:graphic>
          <a:graphicData uri="http://schemas.openxmlformats.org/drawingml/2006/table">
            <a:tbl>
              <a:tblPr firstRow="1" bandRow="1">
                <a:tableStyleId>{5C22544A-7EE6-4342-B048-85BDC9FD1C3A}</a:tableStyleId>
              </a:tblPr>
              <a:tblGrid>
                <a:gridCol w="2103120"/>
                <a:gridCol w="2103120"/>
                <a:gridCol w="2103120"/>
                <a:gridCol w="2103120"/>
                <a:gridCol w="2103120"/>
              </a:tblGrid>
              <a:tr h="381000">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Column 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Type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hostelid</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description</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varchar(1000)</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hosteltype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varchar(1)</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imgpath</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varchar(255)</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bl>
          </a:graphicData>
        </a:graphic>
      </p:graphicFrame>
      <p:grpSp>
        <p:nvGrpSpPr>
          <p:cNvPr id="14" name="Group 13"/>
          <p:cNvGrpSpPr/>
          <p:nvPr/>
        </p:nvGrpSpPr>
        <p:grpSpPr>
          <a:xfrm>
            <a:off x="43498"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2961071" y="240132"/>
              <a:ext cx="6367780" cy="460375"/>
            </a:xfrm>
            <a:prstGeom prst="rect">
              <a:avLst/>
            </a:prstGeom>
            <a:noFill/>
          </p:spPr>
          <p:txBody>
            <a:bodyPr wrap="none" rtlCol="0">
              <a:spAutoFit/>
            </a:bodyPr>
            <a:lstStyle/>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Database Tables &amp; ER Digram</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sp>
        <p:nvSpPr>
          <p:cNvPr id="8" name="文本框 20"/>
          <p:cNvSpPr txBox="1"/>
          <p:nvPr/>
        </p:nvSpPr>
        <p:spPr>
          <a:xfrm>
            <a:off x="838200" y="1418590"/>
            <a:ext cx="8534400" cy="706755"/>
          </a:xfrm>
          <a:prstGeom prst="rect">
            <a:avLst/>
          </a:prstGeom>
          <a:noFill/>
        </p:spPr>
        <p:txBody>
          <a:bodyPr wrap="square" rtlCol="0">
            <a:spAutoFit/>
            <a:scene3d>
              <a:camera prst="orthographicFront"/>
              <a:lightRig rig="threePt" dir="t">
                <a:rot lat="0" lon="0" rev="0"/>
              </a:lightRig>
            </a:scene3d>
            <a:sp3d contourW="12700"/>
          </a:bodyPr>
          <a:p>
            <a:pPr marR="0" indent="0" algn="dist" defTabSz="914400" fontAlgn="auto">
              <a:lnSpc>
                <a:spcPct val="100000"/>
              </a:lnSpc>
              <a:spcBef>
                <a:spcPts val="0"/>
              </a:spcBef>
              <a:spcAft>
                <a:spcPts val="0"/>
              </a:spcAft>
              <a:buClrTx/>
              <a:buSzTx/>
              <a:buFontTx/>
              <a:buNone/>
              <a:defRPr/>
            </a:pPr>
            <a:r>
              <a:rPr kumimoji="0" lang="en-US" altLang="zh-CN" sz="4000" b="1" i="0" kern="1200" cap="none" spc="0" normalizeH="0" baseline="0" noProof="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Table name: hosteldata</a:t>
            </a:r>
            <a:endParaRPr kumimoji="0" lang="en-US" altLang="zh-CN" sz="4000" b="1" i="0" kern="1200" cap="none" spc="0" normalizeH="0" baseline="0" noProof="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p:nvPr>
            <p:ph idx="1"/>
          </p:nvPr>
        </p:nvGraphicFramePr>
        <p:xfrm>
          <a:off x="838200" y="2663825"/>
          <a:ext cx="10515600" cy="1905000"/>
        </p:xfrm>
        <a:graphic>
          <a:graphicData uri="http://schemas.openxmlformats.org/drawingml/2006/table">
            <a:tbl>
              <a:tblPr firstRow="1" bandRow="1">
                <a:tableStyleId>{5C22544A-7EE6-4342-B048-85BDC9FD1C3A}</a:tableStyleId>
              </a:tblPr>
              <a:tblGrid>
                <a:gridCol w="2103120"/>
                <a:gridCol w="2103120"/>
                <a:gridCol w="2103120"/>
                <a:gridCol w="2103120"/>
                <a:gridCol w="2103120"/>
              </a:tblGrid>
              <a:tr h="381000">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Column 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Type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id</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NO</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PRI</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hostelid</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MUL</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cityid</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MUL</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areaname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varchar(40)</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bl>
          </a:graphicData>
        </a:graphic>
      </p:graphicFrame>
      <p:grpSp>
        <p:nvGrpSpPr>
          <p:cNvPr id="14" name="Group 13"/>
          <p:cNvGrpSpPr/>
          <p:nvPr/>
        </p:nvGrpSpPr>
        <p:grpSpPr>
          <a:xfrm>
            <a:off x="43498"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2961071" y="240132"/>
              <a:ext cx="6367780" cy="460375"/>
            </a:xfrm>
            <a:prstGeom prst="rect">
              <a:avLst/>
            </a:prstGeom>
            <a:noFill/>
          </p:spPr>
          <p:txBody>
            <a:bodyPr wrap="none" rtlCol="0">
              <a:spAutoFit/>
            </a:bodyPr>
            <a:lstStyle/>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Database Tables &amp; ER Digram</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sp>
        <p:nvSpPr>
          <p:cNvPr id="8" name="文本框 20"/>
          <p:cNvSpPr txBox="1"/>
          <p:nvPr/>
        </p:nvSpPr>
        <p:spPr>
          <a:xfrm>
            <a:off x="838200" y="1418590"/>
            <a:ext cx="8534400" cy="706755"/>
          </a:xfrm>
          <a:prstGeom prst="rect">
            <a:avLst/>
          </a:prstGeom>
          <a:noFill/>
        </p:spPr>
        <p:txBody>
          <a:bodyPr wrap="square" rtlCol="0">
            <a:spAutoFit/>
            <a:scene3d>
              <a:camera prst="orthographicFront"/>
              <a:lightRig rig="threePt" dir="t">
                <a:rot lat="0" lon="0" rev="0"/>
              </a:lightRig>
            </a:scene3d>
            <a:sp3d contourW="12700"/>
          </a:bodyPr>
          <a:p>
            <a:pPr marR="0" indent="0" algn="dist" defTabSz="914400" fontAlgn="auto">
              <a:lnSpc>
                <a:spcPct val="100000"/>
              </a:lnSpc>
              <a:spcBef>
                <a:spcPts val="0"/>
              </a:spcBef>
              <a:spcAft>
                <a:spcPts val="0"/>
              </a:spcAft>
              <a:buClrTx/>
              <a:buSzTx/>
              <a:buFontTx/>
              <a:buNone/>
              <a:defRPr/>
            </a:pPr>
            <a:r>
              <a:rPr kumimoji="0" lang="en-US" altLang="zh-CN" sz="4000" b="1" i="0" kern="1200" cap="none" spc="0" normalizeH="0" baseline="0" noProof="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Table name: area</a:t>
            </a:r>
            <a:endParaRPr kumimoji="0" lang="en-US" altLang="zh-CN" sz="4000" b="1" i="0" kern="1200" cap="none" spc="0" normalizeH="0" baseline="0" noProof="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641492" y="0"/>
            <a:ext cx="3550508"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grpSp>
        <p:nvGrpSpPr>
          <p:cNvPr id="3" name="组合 2"/>
          <p:cNvGrpSpPr/>
          <p:nvPr/>
        </p:nvGrpSpPr>
        <p:grpSpPr>
          <a:xfrm>
            <a:off x="2188169" y="1498600"/>
            <a:ext cx="7012123" cy="3860800"/>
            <a:chOff x="2385877" y="1498600"/>
            <a:chExt cx="7012123" cy="3860800"/>
          </a:xfrm>
        </p:grpSpPr>
        <p:sp>
          <p:nvSpPr>
            <p:cNvPr id="4" name="圆角矩形 3"/>
            <p:cNvSpPr/>
            <p:nvPr/>
          </p:nvSpPr>
          <p:spPr>
            <a:xfrm>
              <a:off x="8280400" y="1498600"/>
              <a:ext cx="1117600" cy="3860800"/>
            </a:xfrm>
            <a:prstGeom prst="roundRect">
              <a:avLst/>
            </a:prstGeom>
            <a:solidFill>
              <a:schemeClr val="bg1"/>
            </a:solidFill>
            <a:ln>
              <a:noFill/>
            </a:ln>
            <a:effectLst>
              <a:outerShdw blurRad="368300" dist="38100" dir="8100000" sx="108000" sy="108000" algn="tr"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5" name="文本框 4"/>
            <p:cNvSpPr txBox="1"/>
            <p:nvPr/>
          </p:nvSpPr>
          <p:spPr>
            <a:xfrm>
              <a:off x="8410337" y="1730061"/>
              <a:ext cx="798195" cy="3521125"/>
            </a:xfrm>
            <a:prstGeom prst="rect">
              <a:avLst/>
            </a:prstGeom>
            <a:noFill/>
          </p:spPr>
          <p:txBody>
            <a:bodyPr vert="eaVert" wrap="square" rtlCol="0">
              <a:spAutoFit/>
            </a:bodyPr>
            <a:lstStyle/>
            <a:p>
              <a:pPr algn="ctr"/>
              <a:r>
                <a:rPr lang="en-US" altLang="zh-CN" sz="4000" b="1"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MEMBERS</a:t>
              </a:r>
              <a:endParaRPr lang="en-US" altLang="zh-CN" sz="4000" b="1"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nvGrpSpPr>
            <p:cNvPr id="6" name="107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2385877" y="1784858"/>
              <a:ext cx="4925060" cy="2034903"/>
              <a:chOff x="1929251" y="1947068"/>
              <a:chExt cx="3959322" cy="1635886"/>
            </a:xfrm>
          </p:grpSpPr>
          <p:grpSp>
            <p:nvGrpSpPr>
              <p:cNvPr id="9" name="ísļïďe"/>
              <p:cNvGrpSpPr/>
              <p:nvPr/>
            </p:nvGrpSpPr>
            <p:grpSpPr>
              <a:xfrm>
                <a:off x="1929251" y="2956273"/>
                <a:ext cx="3959322" cy="624349"/>
                <a:chOff x="2034026" y="2956274"/>
                <a:chExt cx="3959322" cy="624349"/>
              </a:xfrm>
            </p:grpSpPr>
            <p:sp>
              <p:nvSpPr>
                <p:cNvPr id="17" name="íšḻídè"/>
                <p:cNvSpPr/>
                <p:nvPr/>
              </p:nvSpPr>
              <p:spPr>
                <a:xfrm>
                  <a:off x="2034026" y="2956274"/>
                  <a:ext cx="624349" cy="624349"/>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400">
                      <a:solidFill>
                        <a:schemeClr val="tx1"/>
                      </a:solidFill>
                      <a:latin typeface="Arial" panose="020B0604020202020204" pitchFamily="34" charset="0"/>
                      <a:ea typeface="Arial" panose="020B0604020202020204" pitchFamily="34" charset="0"/>
                      <a:sym typeface="Arial" panose="020B0604020202020204" pitchFamily="34" charset="0"/>
                    </a:rPr>
                    <a:t>02</a:t>
                  </a:r>
                  <a:endParaRPr lang="en-US" altLang="zh-CN" sz="2400">
                    <a:solidFill>
                      <a:schemeClr val="tx1"/>
                    </a:solidFill>
                    <a:latin typeface="Arial" panose="020B0604020202020204" pitchFamily="34" charset="0"/>
                    <a:ea typeface="Arial" panose="020B0604020202020204" pitchFamily="34" charset="0"/>
                    <a:sym typeface="Arial" panose="020B0604020202020204" pitchFamily="34" charset="0"/>
                  </a:endParaRPr>
                </a:p>
              </p:txBody>
            </p:sp>
            <p:sp>
              <p:nvSpPr>
                <p:cNvPr id="25" name="îśļïḑè"/>
                <p:cNvSpPr/>
                <p:nvPr/>
              </p:nvSpPr>
              <p:spPr bwMode="auto">
                <a:xfrm>
                  <a:off x="2762999" y="2987414"/>
                  <a:ext cx="3230349" cy="344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en-US" altLang="zh-CN" sz="2400" spc="1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Vishal Pawar</a:t>
                  </a:r>
                  <a:endParaRPr lang="en-US" altLang="zh-CN" sz="2400" spc="1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grpSp>
            <p:nvGrpSpPr>
              <p:cNvPr id="10" name="ïs1ïďe"/>
              <p:cNvGrpSpPr/>
              <p:nvPr/>
            </p:nvGrpSpPr>
            <p:grpSpPr>
              <a:xfrm>
                <a:off x="1929251" y="1947068"/>
                <a:ext cx="3958812" cy="624349"/>
                <a:chOff x="2034026" y="1990124"/>
                <a:chExt cx="3958812" cy="624349"/>
              </a:xfrm>
            </p:grpSpPr>
            <p:sp>
              <p:nvSpPr>
                <p:cNvPr id="15" name="ïṡlïḓè"/>
                <p:cNvSpPr/>
                <p:nvPr/>
              </p:nvSpPr>
              <p:spPr>
                <a:xfrm>
                  <a:off x="2034026" y="1990124"/>
                  <a:ext cx="624349" cy="62434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altLang="zh-CN" sz="2400" dirty="0">
                      <a:solidFill>
                        <a:schemeClr val="bg1"/>
                      </a:solidFill>
                      <a:latin typeface="Arial" panose="020B0604020202020204" pitchFamily="34" charset="0"/>
                      <a:ea typeface="Arial" panose="020B0604020202020204" pitchFamily="34" charset="0"/>
                      <a:sym typeface="Arial" panose="020B0604020202020204" pitchFamily="34" charset="0"/>
                    </a:rPr>
                    <a:t>01</a:t>
                  </a:r>
                  <a:endParaRPr lang="en-US" altLang="zh-CN" sz="2400"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sp>
              <p:nvSpPr>
                <p:cNvPr id="16" name="isļíḋe"/>
                <p:cNvSpPr/>
                <p:nvPr/>
              </p:nvSpPr>
              <p:spPr bwMode="auto">
                <a:xfrm>
                  <a:off x="2762999" y="2014628"/>
                  <a:ext cx="3229839" cy="344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sz="2400" spc="1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Zey</a:t>
                  </a:r>
                  <a:r>
                    <a:rPr lang="en-US" altLang="zh-CN" sz="2400" spc="1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a</a:t>
                  </a:r>
                  <a:r>
                    <a:rPr lang="zh-CN" altLang="en-US" sz="2400" spc="1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 Khan</a:t>
                  </a:r>
                  <a:endParaRPr lang="zh-CN" altLang="en-US" sz="2400" spc="1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cxnSp>
            <p:nvCxnSpPr>
              <p:cNvPr id="13" name="直接连接符 21"/>
              <p:cNvCxnSpPr/>
              <p:nvPr/>
            </p:nvCxnSpPr>
            <p:spPr>
              <a:xfrm>
                <a:off x="2762250" y="3582954"/>
                <a:ext cx="244365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22"/>
              <p:cNvCxnSpPr/>
              <p:nvPr/>
            </p:nvCxnSpPr>
            <p:spPr>
              <a:xfrm>
                <a:off x="2762250" y="2586033"/>
                <a:ext cx="2443658"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23" name="TextBox 1164" descr="e7d195523061f1c03a90ee8e42cb24248e56383cd534985688F9F494128731F165EE95AB4B0C0A38076AAEA07667B1565C446FC45FF01DFB0E885BCDBDF3A284F3DB14DA61DD97F0BAB2E6C668FB4931659DCAC52277681B35A97A58EB1CDE1A30E511E1F70EEB23193653529328E29B82636547E25AC41088D20F0A52114429D13EF1D12E4FBA26373564D4CAB325C9"/>
          <p:cNvSpPr txBox="1"/>
          <p:nvPr/>
        </p:nvSpPr>
        <p:spPr>
          <a:xfrm>
            <a:off x="3124154" y="2273719"/>
            <a:ext cx="3989887" cy="275590"/>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id-ID"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rPr>
              <a:t>210543181051</a:t>
            </a:r>
            <a:endParaRPr kumimoji="0" lang="en-US" altLang="id-ID"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endParaRPr>
          </a:p>
        </p:txBody>
      </p:sp>
      <p:sp>
        <p:nvSpPr>
          <p:cNvPr id="26" name="TextBox 1164" descr="e7d195523061f1c03a90ee8e42cb24248e56383cd534985688F9F494128731F165EE95AB4B0C0A38076AAEA07667B1565C446FC45FF01DFB0E885BCDBDF3A284F3DB14DA61DD97F0BAB2E6C668FB4931659DCAC52277681B35A97A58EB1CDE1A30E511E1F70EEB23193653529328E29B82636547E25AC41088D20F0A52114429D13EF1D12E4FBA26373564D4CAB325C9"/>
          <p:cNvSpPr txBox="1"/>
          <p:nvPr/>
        </p:nvSpPr>
        <p:spPr>
          <a:xfrm>
            <a:off x="3124154" y="3507524"/>
            <a:ext cx="3989887" cy="27559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id-ID"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rPr>
              <a:t>210543181070</a:t>
            </a:r>
            <a:endParaRPr kumimoji="0" lang="en-US" altLang="id-ID"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1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p:nvPr>
            <p:ph idx="1"/>
          </p:nvPr>
        </p:nvGraphicFramePr>
        <p:xfrm>
          <a:off x="838200" y="2663825"/>
          <a:ext cx="10515600" cy="1905000"/>
        </p:xfrm>
        <a:graphic>
          <a:graphicData uri="http://schemas.openxmlformats.org/drawingml/2006/table">
            <a:tbl>
              <a:tblPr firstRow="1" bandRow="1">
                <a:tableStyleId>{5C22544A-7EE6-4342-B048-85BDC9FD1C3A}</a:tableStyleId>
              </a:tblPr>
              <a:tblGrid>
                <a:gridCol w="2103120"/>
                <a:gridCol w="2103120"/>
                <a:gridCol w="2103120"/>
                <a:gridCol w="2103120"/>
                <a:gridCol w="2103120"/>
              </a:tblGrid>
              <a:tr h="381000">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Column 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Type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id</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NO</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PRI</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cityname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varchar(40)</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bl>
          </a:graphicData>
        </a:graphic>
      </p:graphicFrame>
      <p:grpSp>
        <p:nvGrpSpPr>
          <p:cNvPr id="14" name="Group 13"/>
          <p:cNvGrpSpPr/>
          <p:nvPr/>
        </p:nvGrpSpPr>
        <p:grpSpPr>
          <a:xfrm>
            <a:off x="43498"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2961071" y="240132"/>
              <a:ext cx="6367780" cy="460375"/>
            </a:xfrm>
            <a:prstGeom prst="rect">
              <a:avLst/>
            </a:prstGeom>
            <a:noFill/>
          </p:spPr>
          <p:txBody>
            <a:bodyPr wrap="none" rtlCol="0">
              <a:spAutoFit/>
            </a:bodyPr>
            <a:lstStyle/>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Database Tables &amp; ER Digram</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sp>
        <p:nvSpPr>
          <p:cNvPr id="8" name="文本框 20"/>
          <p:cNvSpPr txBox="1"/>
          <p:nvPr/>
        </p:nvSpPr>
        <p:spPr>
          <a:xfrm>
            <a:off x="838200" y="1418590"/>
            <a:ext cx="8534400" cy="706755"/>
          </a:xfrm>
          <a:prstGeom prst="rect">
            <a:avLst/>
          </a:prstGeom>
          <a:noFill/>
        </p:spPr>
        <p:txBody>
          <a:bodyPr wrap="square" rtlCol="0">
            <a:spAutoFit/>
            <a:scene3d>
              <a:camera prst="orthographicFront"/>
              <a:lightRig rig="threePt" dir="t">
                <a:rot lat="0" lon="0" rev="0"/>
              </a:lightRig>
            </a:scene3d>
            <a:sp3d contourW="12700"/>
          </a:bodyPr>
          <a:p>
            <a:pPr marR="0" indent="0" algn="dist" defTabSz="914400" fontAlgn="auto">
              <a:lnSpc>
                <a:spcPct val="100000"/>
              </a:lnSpc>
              <a:spcBef>
                <a:spcPts val="0"/>
              </a:spcBef>
              <a:spcAft>
                <a:spcPts val="0"/>
              </a:spcAft>
              <a:buClrTx/>
              <a:buSzTx/>
              <a:buFontTx/>
              <a:buNone/>
              <a:defRPr/>
            </a:pPr>
            <a:r>
              <a:rPr kumimoji="0" lang="en-US" altLang="zh-CN" sz="4000" b="1" i="0" kern="1200" cap="none" spc="0" normalizeH="0" baseline="0" noProof="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Table name : city</a:t>
            </a:r>
            <a:endParaRPr kumimoji="0" lang="en-US" altLang="zh-CN" sz="4000" b="1" i="0" kern="1200" cap="none" spc="0" normalizeH="0" baseline="0" noProof="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43498"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2961071" y="240132"/>
              <a:ext cx="6367780" cy="460375"/>
            </a:xfrm>
            <a:prstGeom prst="rect">
              <a:avLst/>
            </a:prstGeom>
            <a:noFill/>
          </p:spPr>
          <p:txBody>
            <a:bodyPr wrap="none" rtlCol="0">
              <a:spAutoFit/>
            </a:bodyPr>
            <a:lstStyle/>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Database Tables &amp; ER Digram</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graphicFrame>
        <p:nvGraphicFramePr>
          <p:cNvPr id="5" name="Content Placeholder 4"/>
          <p:cNvGraphicFramePr/>
          <p:nvPr>
            <p:ph idx="1"/>
          </p:nvPr>
        </p:nvGraphicFramePr>
        <p:xfrm>
          <a:off x="838200" y="2618105"/>
          <a:ext cx="10515600" cy="3429000"/>
        </p:xfrm>
        <a:graphic>
          <a:graphicData uri="http://schemas.openxmlformats.org/drawingml/2006/table">
            <a:tbl>
              <a:tblPr firstRow="1" bandRow="1">
                <a:tableStyleId>{5C22544A-7EE6-4342-B048-85BDC9FD1C3A}</a:tableStyleId>
              </a:tblPr>
              <a:tblGrid>
                <a:gridCol w="2103120"/>
                <a:gridCol w="2103120"/>
                <a:gridCol w="2103120"/>
                <a:gridCol w="2103120"/>
                <a:gridCol w="2103120"/>
              </a:tblGrid>
              <a:tr h="381000">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Column 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Type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id</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NO</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PRI</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hostelid</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MUL</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roomtype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varchar(20)</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available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rent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ac</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varchar(5)</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bl>
          </a:graphicData>
        </a:graphic>
      </p:graphicFrame>
      <p:sp>
        <p:nvSpPr>
          <p:cNvPr id="7" name="文本框 20"/>
          <p:cNvSpPr txBox="1"/>
          <p:nvPr/>
        </p:nvSpPr>
        <p:spPr>
          <a:xfrm>
            <a:off x="838200" y="1418590"/>
            <a:ext cx="8534400" cy="706755"/>
          </a:xfrm>
          <a:prstGeom prst="rect">
            <a:avLst/>
          </a:prstGeom>
          <a:noFill/>
        </p:spPr>
        <p:txBody>
          <a:bodyPr wrap="square" rtlCol="0">
            <a:spAutoFit/>
            <a:scene3d>
              <a:camera prst="orthographicFront"/>
              <a:lightRig rig="threePt" dir="t">
                <a:rot lat="0" lon="0" rev="0"/>
              </a:lightRig>
            </a:scene3d>
            <a:sp3d contourW="12700"/>
          </a:bodyPr>
          <a:p>
            <a:pPr marR="0" indent="0" algn="dist" defTabSz="914400" fontAlgn="auto">
              <a:lnSpc>
                <a:spcPct val="100000"/>
              </a:lnSpc>
              <a:spcBef>
                <a:spcPts val="0"/>
              </a:spcBef>
              <a:spcAft>
                <a:spcPts val="0"/>
              </a:spcAft>
              <a:buClrTx/>
              <a:buSzTx/>
              <a:buFontTx/>
              <a:buNone/>
              <a:defRPr/>
            </a:pPr>
            <a:r>
              <a:rPr kumimoji="0" lang="en-US" altLang="zh-CN" sz="4000" b="1" i="0" kern="1200" cap="none" spc="0" normalizeH="0" baseline="0" noProof="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Table name : room</a:t>
            </a:r>
            <a:endParaRPr kumimoji="0" lang="en-US" altLang="zh-CN" sz="4000" b="1" i="0" kern="1200" cap="none" spc="0" normalizeH="0" baseline="0" noProof="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43498"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2961071" y="240132"/>
              <a:ext cx="6367780" cy="460375"/>
            </a:xfrm>
            <a:prstGeom prst="rect">
              <a:avLst/>
            </a:prstGeom>
            <a:noFill/>
          </p:spPr>
          <p:txBody>
            <a:bodyPr wrap="none" rtlCol="0">
              <a:spAutoFit/>
            </a:bodyPr>
            <a:lstStyle/>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Database Tables &amp; ER Digram</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graphicFrame>
        <p:nvGraphicFramePr>
          <p:cNvPr id="5" name="Content Placeholder 4"/>
          <p:cNvGraphicFramePr/>
          <p:nvPr>
            <p:ph idx="1"/>
          </p:nvPr>
        </p:nvGraphicFramePr>
        <p:xfrm>
          <a:off x="838200" y="2618105"/>
          <a:ext cx="10515600" cy="3429000"/>
        </p:xfrm>
        <a:graphic>
          <a:graphicData uri="http://schemas.openxmlformats.org/drawingml/2006/table">
            <a:tbl>
              <a:tblPr firstRow="1" bandRow="1">
                <a:tableStyleId>{5C22544A-7EE6-4342-B048-85BDC9FD1C3A}</a:tableStyleId>
              </a:tblPr>
              <a:tblGrid>
                <a:gridCol w="2103120"/>
                <a:gridCol w="2103120"/>
                <a:gridCol w="2103120"/>
                <a:gridCol w="2103120"/>
                <a:gridCol w="2103120"/>
              </a:tblGrid>
              <a:tr h="381000">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Column 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ea typeface="Times New Roman" panose="02020603050405020304" charset="0"/>
                          <a:cs typeface="Arial" panose="020B0604020202020204" pitchFamily="34" charset="0"/>
                        </a:rPr>
                        <a:t>Type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ea typeface="Times New Roman" panose="02020603050405020304" charset="0"/>
                        <a:cs typeface="Times New Roman" panose="02020603050405020304" charset="0"/>
                      </a:endParaRPr>
                    </a:p>
                  </a:txBody>
                  <a:tcPr marL="9525" marR="9525" marT="9525" marB="9525" vert="horz" anchor="ctr" anchorCtr="0"/>
                </a:tc>
                <a:tc>
                  <a:txBody>
                    <a:bodyPr/>
                    <a:p>
                      <a:pPr indent="0">
                        <a:buNone/>
                      </a:pPr>
                      <a:endParaRPr lang="en-US" sz="2000" b="0">
                        <a:latin typeface="Times New Roman" panose="02020603050405020304" charset="0"/>
                        <a:cs typeface="Times New Roman" panose="0202060305040502030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id</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NO</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PRI</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hostelname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varchar(40)</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customerid</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int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MUL</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checkin</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datetime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checkout</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datetime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bookingtime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time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r h="381000">
                <a:tc>
                  <a:txBody>
                    <a:bodyPr/>
                    <a:p>
                      <a:pPr indent="0">
                        <a:buNone/>
                      </a:pPr>
                      <a:r>
                        <a:rPr lang="en-US" sz="2000" b="0">
                          <a:latin typeface="Arial" panose="020B0604020202020204" pitchFamily="34" charset="0"/>
                          <a:cs typeface="Arial" panose="020B0604020202020204" pitchFamily="34" charset="0"/>
                        </a:rPr>
                        <a:t>roomtype</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varchar(10)</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YES</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c>
                  <a:txBody>
                    <a:bodyPr/>
                    <a:p>
                      <a:pPr indent="0">
                        <a:buNone/>
                      </a:pPr>
                      <a:r>
                        <a:rPr lang="en-US" sz="2000" b="0">
                          <a:latin typeface="Arial" panose="020B0604020202020204" pitchFamily="34" charset="0"/>
                          <a:cs typeface="Arial" panose="020B0604020202020204" pitchFamily="34" charset="0"/>
                        </a:rPr>
                        <a:t> </a:t>
                      </a:r>
                      <a:endParaRPr lang="en-US" sz="2000" b="0">
                        <a:latin typeface="Arial" panose="020B0604020202020204" pitchFamily="34" charset="0"/>
                        <a:ea typeface="Times New Roman" panose="02020603050405020304" charset="0"/>
                        <a:cs typeface="Arial" panose="020B0604020202020204" pitchFamily="34" charset="0"/>
                      </a:endParaRPr>
                    </a:p>
                  </a:txBody>
                  <a:tcPr marL="9525" marR="9525" marT="9525" marB="9525" vert="horz" anchor="ctr" anchorCtr="0"/>
                </a:tc>
              </a:tr>
            </a:tbl>
          </a:graphicData>
        </a:graphic>
      </p:graphicFrame>
      <p:sp>
        <p:nvSpPr>
          <p:cNvPr id="7" name="文本框 20"/>
          <p:cNvSpPr txBox="1"/>
          <p:nvPr/>
        </p:nvSpPr>
        <p:spPr>
          <a:xfrm>
            <a:off x="838200" y="1418590"/>
            <a:ext cx="8534400" cy="706755"/>
          </a:xfrm>
          <a:prstGeom prst="rect">
            <a:avLst/>
          </a:prstGeom>
          <a:noFill/>
        </p:spPr>
        <p:txBody>
          <a:bodyPr wrap="square" rtlCol="0">
            <a:spAutoFit/>
            <a:scene3d>
              <a:camera prst="orthographicFront"/>
              <a:lightRig rig="threePt" dir="t">
                <a:rot lat="0" lon="0" rev="0"/>
              </a:lightRig>
            </a:scene3d>
            <a:sp3d contourW="12700"/>
          </a:bodyPr>
          <a:p>
            <a:pPr marR="0" indent="0" algn="dist" defTabSz="914400" fontAlgn="auto">
              <a:lnSpc>
                <a:spcPct val="100000"/>
              </a:lnSpc>
              <a:spcBef>
                <a:spcPts val="0"/>
              </a:spcBef>
              <a:spcAft>
                <a:spcPts val="0"/>
              </a:spcAft>
              <a:buClrTx/>
              <a:buSzTx/>
              <a:buFontTx/>
              <a:buNone/>
              <a:defRPr/>
            </a:pPr>
            <a:r>
              <a:rPr kumimoji="0" lang="en-US" altLang="zh-CN" sz="4000" b="1" i="0" kern="1200" cap="none" spc="0" normalizeH="0" baseline="0" noProof="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Table name : booking</a:t>
            </a:r>
            <a:endParaRPr kumimoji="0" lang="en-US" altLang="zh-CN" sz="4000" b="1" i="0" kern="1200" cap="none" spc="0" normalizeH="0" baseline="0" noProof="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2"/>
          <p:cNvSpPr/>
          <p:nvPr/>
        </p:nvSpPr>
        <p:spPr>
          <a:xfrm>
            <a:off x="0" y="0"/>
            <a:ext cx="12192000" cy="6858000"/>
          </a:xfrm>
          <a:prstGeom prst="rect">
            <a:avLst/>
          </a:prstGeom>
          <a:blipFill>
            <a:blip r:embed="rId1">
              <a:extLst>
                <a:ext uri="{BEBA8EAE-BF5A-486C-A8C5-ECC9F3942E4B}">
                  <a14:imgProps xmlns:a14="http://schemas.microsoft.com/office/drawing/2010/main">
                    <a14:imgLayer r:embed="rId2">
                      <a14:imgEffect>
                        <a14:saturation sat="0"/>
                      </a14:imgEffect>
                    </a14:imgLayer>
                  </a14:imgProps>
                </a:ext>
              </a:extLst>
            </a:blip>
            <a:srcRect/>
            <a:stretch>
              <a:fillRect t="-1941" b="-194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4" name="Rectangle: Rounded Corners 1"/>
          <p:cNvSpPr/>
          <p:nvPr/>
        </p:nvSpPr>
        <p:spPr>
          <a:xfrm>
            <a:off x="1117442" y="1352550"/>
            <a:ext cx="9957116" cy="4645730"/>
          </a:xfrm>
          <a:prstGeom prst="roundRect">
            <a:avLst>
              <a:gd name="adj" fmla="val 5249"/>
            </a:avLst>
          </a:prstGeom>
          <a:solidFill>
            <a:schemeClr val="bg1"/>
          </a:solidFill>
          <a:ln>
            <a:noFill/>
          </a:ln>
          <a:effectLst>
            <a:outerShdw blurRad="965200" dist="368300" dir="5400000" sx="89000" sy="89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Arial" panose="020B0604020202020204" pitchFamily="34" charset="0"/>
              <a:sym typeface="Arial" panose="020B0604020202020204" pitchFamily="34" charset="0"/>
            </a:endParaRPr>
          </a:p>
        </p:txBody>
      </p:sp>
      <p:sp>
        <p:nvSpPr>
          <p:cNvPr id="5" name="Freeform: Shape 6"/>
          <p:cNvSpPr/>
          <p:nvPr/>
        </p:nvSpPr>
        <p:spPr>
          <a:xfrm>
            <a:off x="2319620" y="2532007"/>
            <a:ext cx="2024852" cy="2274426"/>
          </a:xfrm>
          <a:custGeom>
            <a:avLst/>
            <a:gdLst>
              <a:gd name="connsiteX0" fmla="*/ 1263423 w 2526846"/>
              <a:gd name="connsiteY0" fmla="*/ 0 h 2838291"/>
              <a:gd name="connsiteX1" fmla="*/ 1396808 w 2526846"/>
              <a:gd name="connsiteY1" fmla="*/ 31204 h 2838291"/>
              <a:gd name="connsiteX2" fmla="*/ 2361449 w 2526846"/>
              <a:gd name="connsiteY2" fmla="*/ 513410 h 2838291"/>
              <a:gd name="connsiteX3" fmla="*/ 2526846 w 2526846"/>
              <a:gd name="connsiteY3" fmla="*/ 781183 h 2838291"/>
              <a:gd name="connsiteX4" fmla="*/ 2526846 w 2526846"/>
              <a:gd name="connsiteY4" fmla="*/ 2057108 h 2838291"/>
              <a:gd name="connsiteX5" fmla="*/ 2361449 w 2526846"/>
              <a:gd name="connsiteY5" fmla="*/ 2324881 h 2838291"/>
              <a:gd name="connsiteX6" fmla="*/ 1396808 w 2526846"/>
              <a:gd name="connsiteY6" fmla="*/ 2807087 h 2838291"/>
              <a:gd name="connsiteX7" fmla="*/ 1130038 w 2526846"/>
              <a:gd name="connsiteY7" fmla="*/ 2807087 h 2838291"/>
              <a:gd name="connsiteX8" fmla="*/ 165398 w 2526846"/>
              <a:gd name="connsiteY8" fmla="*/ 2324881 h 2838291"/>
              <a:gd name="connsiteX9" fmla="*/ 0 w 2526846"/>
              <a:gd name="connsiteY9" fmla="*/ 2057108 h 2838291"/>
              <a:gd name="connsiteX10" fmla="*/ 0 w 2526846"/>
              <a:gd name="connsiteY10" fmla="*/ 781183 h 2838291"/>
              <a:gd name="connsiteX11" fmla="*/ 165398 w 2526846"/>
              <a:gd name="connsiteY11" fmla="*/ 513410 h 2838291"/>
              <a:gd name="connsiteX12" fmla="*/ 1130038 w 2526846"/>
              <a:gd name="connsiteY12" fmla="*/ 31204 h 2838291"/>
              <a:gd name="connsiteX13" fmla="*/ 1263423 w 2526846"/>
              <a:gd name="connsiteY13" fmla="*/ 0 h 2838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26846" h="2838291">
                <a:moveTo>
                  <a:pt x="1263423" y="0"/>
                </a:moveTo>
                <a:cubicBezTo>
                  <a:pt x="1309041" y="0"/>
                  <a:pt x="1354659" y="10401"/>
                  <a:pt x="1396808" y="31204"/>
                </a:cubicBezTo>
                <a:cubicBezTo>
                  <a:pt x="1396808" y="31204"/>
                  <a:pt x="1396808" y="31204"/>
                  <a:pt x="2361449" y="513410"/>
                </a:cubicBezTo>
                <a:cubicBezTo>
                  <a:pt x="2462821" y="564618"/>
                  <a:pt x="2526846" y="668100"/>
                  <a:pt x="2526846" y="781183"/>
                </a:cubicBezTo>
                <a:cubicBezTo>
                  <a:pt x="2526846" y="781183"/>
                  <a:pt x="2526846" y="781183"/>
                  <a:pt x="2526846" y="2057108"/>
                </a:cubicBezTo>
                <a:cubicBezTo>
                  <a:pt x="2526846" y="2170191"/>
                  <a:pt x="2462821" y="2273674"/>
                  <a:pt x="2361449" y="2324881"/>
                </a:cubicBezTo>
                <a:cubicBezTo>
                  <a:pt x="2361449" y="2324881"/>
                  <a:pt x="2361449" y="2324881"/>
                  <a:pt x="1396808" y="2807087"/>
                </a:cubicBezTo>
                <a:cubicBezTo>
                  <a:pt x="1312509" y="2848693"/>
                  <a:pt x="1214337" y="2848693"/>
                  <a:pt x="1130038" y="2807087"/>
                </a:cubicBezTo>
                <a:cubicBezTo>
                  <a:pt x="1130038" y="2807087"/>
                  <a:pt x="1130038" y="2807087"/>
                  <a:pt x="165398" y="2324881"/>
                </a:cubicBezTo>
                <a:cubicBezTo>
                  <a:pt x="64025" y="2273674"/>
                  <a:pt x="0" y="2170191"/>
                  <a:pt x="0" y="2057108"/>
                </a:cubicBezTo>
                <a:cubicBezTo>
                  <a:pt x="0" y="2057108"/>
                  <a:pt x="0" y="2057108"/>
                  <a:pt x="0" y="781183"/>
                </a:cubicBezTo>
                <a:cubicBezTo>
                  <a:pt x="0" y="668100"/>
                  <a:pt x="64025" y="564618"/>
                  <a:pt x="165398" y="513410"/>
                </a:cubicBezTo>
                <a:cubicBezTo>
                  <a:pt x="165398" y="513410"/>
                  <a:pt x="165398" y="513410"/>
                  <a:pt x="1130038" y="31204"/>
                </a:cubicBezTo>
                <a:cubicBezTo>
                  <a:pt x="1172188" y="10401"/>
                  <a:pt x="1217806" y="0"/>
                  <a:pt x="1263423" y="0"/>
                </a:cubicBezTo>
                <a:close/>
              </a:path>
            </a:pathLst>
          </a:custGeom>
          <a:solidFill>
            <a:schemeClr val="accent1"/>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6" name="文本框 20"/>
          <p:cNvSpPr txBox="1"/>
          <p:nvPr/>
        </p:nvSpPr>
        <p:spPr>
          <a:xfrm>
            <a:off x="5288915" y="3160395"/>
            <a:ext cx="4798060" cy="706755"/>
          </a:xfrm>
          <a:prstGeom prst="rect">
            <a:avLst/>
          </a:prstGeom>
          <a:noFill/>
        </p:spPr>
        <p:txBody>
          <a:bodyPr wrap="square" rtlCol="0">
            <a:spAutoFit/>
            <a:scene3d>
              <a:camera prst="orthographicFront"/>
              <a:lightRig rig="threePt" dir="t">
                <a:rot lat="0" lon="0" rev="0"/>
              </a:lightRig>
            </a:scene3d>
            <a:sp3d contourW="12700"/>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rPr>
              <a:t>Home Pages</a:t>
            </a:r>
            <a:endPar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p:txBody>
      </p:sp>
      <p:sp>
        <p:nvSpPr>
          <p:cNvPr id="7" name="TextBox 1164" descr="e7d195523061f1c03a90ee8e42cb24248e56383cd534985688F9F494128731F165EE95AB4B0C0A38076AAEA07667B1565C446FC45FF01DFB0E885BCDBDF3A284F3DB14DA61DD97F0BAB2E6C668FB4931659DCAC52277681B35A97A58EB1CDE1A30E511E1F70EEB23193653529328E29B82636547E25AC41088D20F0A52114429D13EF1D12E4FBA26373564D4CAB325C9"/>
          <p:cNvSpPr txBox="1"/>
          <p:nvPr/>
        </p:nvSpPr>
        <p:spPr>
          <a:xfrm>
            <a:off x="5288869" y="3882809"/>
            <a:ext cx="3989887" cy="27559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rPr>
              <a:t>Hostel Finder</a:t>
            </a:r>
            <a:endParaRPr kumimoji="0" lang="en-US"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endParaRPr>
          </a:p>
        </p:txBody>
      </p:sp>
      <p:sp>
        <p:nvSpPr>
          <p:cNvPr id="9" name="TextBox 11"/>
          <p:cNvSpPr txBox="1"/>
          <p:nvPr/>
        </p:nvSpPr>
        <p:spPr>
          <a:xfrm flipH="1">
            <a:off x="2492664" y="3069055"/>
            <a:ext cx="1678764" cy="1198880"/>
          </a:xfrm>
          <a:prstGeom prst="rect">
            <a:avLst/>
          </a:prstGeom>
          <a:noFill/>
        </p:spPr>
        <p:txBody>
          <a:bodyPr wrap="square" rtlCol="0">
            <a:spAutoFit/>
          </a:bodyPr>
          <a:lstStyle/>
          <a:p>
            <a:pPr algn="ctr"/>
            <a:r>
              <a:rPr lang="en-US" sz="7200" dirty="0">
                <a:solidFill>
                  <a:schemeClr val="bg1"/>
                </a:solidFill>
                <a:latin typeface="Arial" panose="020B0604020202020204" pitchFamily="34" charset="0"/>
                <a:ea typeface="Arial" panose="020B0604020202020204" pitchFamily="34" charset="0"/>
                <a:sym typeface="Arial" panose="020B0604020202020204" pitchFamily="34" charset="0"/>
              </a:rPr>
              <a:t>06</a:t>
            </a:r>
            <a:endParaRPr lang="id-ID" sz="7200"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sp>
        <p:nvSpPr>
          <p:cNvPr id="10" name="Freeform: Shape 35"/>
          <p:cNvSpPr/>
          <p:nvPr/>
        </p:nvSpPr>
        <p:spPr>
          <a:xfrm>
            <a:off x="711593" y="655672"/>
            <a:ext cx="1487926" cy="1495840"/>
          </a:xfrm>
          <a:custGeom>
            <a:avLst/>
            <a:gdLst>
              <a:gd name="connsiteX0" fmla="*/ 2414562 w 6821714"/>
              <a:gd name="connsiteY0" fmla="*/ 0 h 6857998"/>
              <a:gd name="connsiteX1" fmla="*/ 4407154 w 6821714"/>
              <a:gd name="connsiteY1" fmla="*/ 0 h 6857998"/>
              <a:gd name="connsiteX2" fmla="*/ 4506974 w 6821714"/>
              <a:gd name="connsiteY2" fmla="*/ 49899 h 6857998"/>
              <a:gd name="connsiteX3" fmla="*/ 6375193 w 6821714"/>
              <a:gd name="connsiteY3" fmla="*/ 983787 h 6857998"/>
              <a:gd name="connsiteX4" fmla="*/ 6821714 w 6821714"/>
              <a:gd name="connsiteY4" fmla="*/ 1706694 h 6857998"/>
              <a:gd name="connsiteX5" fmla="*/ 6821714 w 6821714"/>
              <a:gd name="connsiteY5" fmla="*/ 5151307 h 6857998"/>
              <a:gd name="connsiteX6" fmla="*/ 6375193 w 6821714"/>
              <a:gd name="connsiteY6" fmla="*/ 5874213 h 6857998"/>
              <a:gd name="connsiteX7" fmla="*/ 4436877 w 6821714"/>
              <a:gd name="connsiteY7" fmla="*/ 6843142 h 6857998"/>
              <a:gd name="connsiteX8" fmla="*/ 4407158 w 6821714"/>
              <a:gd name="connsiteY8" fmla="*/ 6857998 h 6857998"/>
              <a:gd name="connsiteX9" fmla="*/ 2414557 w 6821714"/>
              <a:gd name="connsiteY9" fmla="*/ 6857998 h 6857998"/>
              <a:gd name="connsiteX10" fmla="*/ 2314741 w 6821714"/>
              <a:gd name="connsiteY10" fmla="*/ 6808102 h 6857998"/>
              <a:gd name="connsiteX11" fmla="*/ 446525 w 6821714"/>
              <a:gd name="connsiteY11" fmla="*/ 5874213 h 6857998"/>
              <a:gd name="connsiteX12" fmla="*/ 0 w 6821714"/>
              <a:gd name="connsiteY12" fmla="*/ 5151307 h 6857998"/>
              <a:gd name="connsiteX13" fmla="*/ 0 w 6821714"/>
              <a:gd name="connsiteY13" fmla="*/ 1706694 h 6857998"/>
              <a:gd name="connsiteX14" fmla="*/ 446525 w 6821714"/>
              <a:gd name="connsiteY14" fmla="*/ 983787 h 6857998"/>
              <a:gd name="connsiteX15" fmla="*/ 2384838 w 6821714"/>
              <a:gd name="connsiteY15" fmla="*/ 1485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21714" h="6857998">
                <a:moveTo>
                  <a:pt x="2414562" y="0"/>
                </a:moveTo>
                <a:lnTo>
                  <a:pt x="4407154" y="0"/>
                </a:lnTo>
                <a:lnTo>
                  <a:pt x="4506974" y="49899"/>
                </a:lnTo>
                <a:cubicBezTo>
                  <a:pt x="4892508" y="242620"/>
                  <a:pt x="5479987" y="536290"/>
                  <a:pt x="6375193" y="983787"/>
                </a:cubicBezTo>
                <a:cubicBezTo>
                  <a:pt x="6648866" y="1122034"/>
                  <a:pt x="6821714" y="1401404"/>
                  <a:pt x="6821714" y="1706694"/>
                </a:cubicBezTo>
                <a:cubicBezTo>
                  <a:pt x="6821714" y="1706694"/>
                  <a:pt x="6821714" y="1706694"/>
                  <a:pt x="6821714" y="5151307"/>
                </a:cubicBezTo>
                <a:cubicBezTo>
                  <a:pt x="6821714" y="5456597"/>
                  <a:pt x="6648866" y="5735970"/>
                  <a:pt x="6375193" y="5874213"/>
                </a:cubicBezTo>
                <a:cubicBezTo>
                  <a:pt x="6375193" y="5874213"/>
                  <a:pt x="6375193" y="5874213"/>
                  <a:pt x="4436877" y="6843142"/>
                </a:cubicBezTo>
                <a:lnTo>
                  <a:pt x="4407158" y="6857998"/>
                </a:lnTo>
                <a:lnTo>
                  <a:pt x="2414557" y="6857998"/>
                </a:lnTo>
                <a:lnTo>
                  <a:pt x="2314741" y="6808102"/>
                </a:lnTo>
                <a:cubicBezTo>
                  <a:pt x="1929209" y="6615381"/>
                  <a:pt x="1341730" y="6321711"/>
                  <a:pt x="446525" y="5874213"/>
                </a:cubicBezTo>
                <a:cubicBezTo>
                  <a:pt x="172848" y="5735970"/>
                  <a:pt x="0" y="5456597"/>
                  <a:pt x="0" y="5151307"/>
                </a:cubicBezTo>
                <a:cubicBezTo>
                  <a:pt x="0" y="5151307"/>
                  <a:pt x="0" y="5151307"/>
                  <a:pt x="0" y="1706694"/>
                </a:cubicBezTo>
                <a:cubicBezTo>
                  <a:pt x="0" y="1401404"/>
                  <a:pt x="172848" y="1122034"/>
                  <a:pt x="446525" y="983787"/>
                </a:cubicBezTo>
                <a:cubicBezTo>
                  <a:pt x="446525" y="983787"/>
                  <a:pt x="446525" y="983787"/>
                  <a:pt x="2384838" y="14858"/>
                </a:cubicBezTo>
                <a:close/>
              </a:path>
            </a:pathLst>
          </a:custGeom>
          <a:solidFill>
            <a:schemeClr val="accent1">
              <a:alpha val="9000"/>
            </a:schemeClr>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ppt_x"/>
                                          </p:val>
                                        </p:tav>
                                        <p:tav tm="100000">
                                          <p:val>
                                            <p:strVal val="#ppt_x"/>
                                          </p:val>
                                        </p:tav>
                                      </p:tavLst>
                                    </p:anim>
                                    <p:anim calcmode="lin" valueType="num">
                                      <p:cBhvr additive="base">
                                        <p:cTn id="8" dur="125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2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par>
                                <p:cTn id="18" presetID="31" presetClass="entr" presetSubtype="0" fill="hold" grpId="0" nodeType="withEffect">
                                  <p:stCondLst>
                                    <p:cond delay="75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 calcmode="lin" valueType="num">
                                      <p:cBhvr>
                                        <p:cTn id="22" dur="500" fill="hold"/>
                                        <p:tgtEl>
                                          <p:spTgt spid="10"/>
                                        </p:tgtEl>
                                        <p:attrNameLst>
                                          <p:attrName>style.rotation</p:attrName>
                                        </p:attrNameLst>
                                      </p:cBhvr>
                                      <p:tavLst>
                                        <p:tav tm="0">
                                          <p:val>
                                            <p:fltVal val="90"/>
                                          </p:val>
                                        </p:tav>
                                        <p:tav tm="100000">
                                          <p:val>
                                            <p:fltVal val="0"/>
                                          </p:val>
                                        </p:tav>
                                      </p:tavLst>
                                    </p:anim>
                                    <p:animEffect transition="in" filter="fade">
                                      <p:cBhvr>
                                        <p:cTn id="23" dur="500"/>
                                        <p:tgtEl>
                                          <p:spTgt spid="10"/>
                                        </p:tgtEl>
                                      </p:cBhvr>
                                    </p:animEffect>
                                  </p:childTnLst>
                                </p:cTn>
                              </p:par>
                              <p:par>
                                <p:cTn id="24" presetID="31" presetClass="entr" presetSubtype="0" fill="hold" grpId="0" nodeType="withEffect">
                                  <p:stCondLst>
                                    <p:cond delay="25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 calcmode="lin" valueType="num">
                                      <p:cBhvr>
                                        <p:cTn id="28" dur="500" fill="hold"/>
                                        <p:tgtEl>
                                          <p:spTgt spid="5"/>
                                        </p:tgtEl>
                                        <p:attrNameLst>
                                          <p:attrName>style.rotation</p:attrName>
                                        </p:attrNameLst>
                                      </p:cBhvr>
                                      <p:tavLst>
                                        <p:tav tm="0">
                                          <p:val>
                                            <p:fltVal val="90"/>
                                          </p:val>
                                        </p:tav>
                                        <p:tav tm="100000">
                                          <p:val>
                                            <p:fltVal val="0"/>
                                          </p:val>
                                        </p:tav>
                                      </p:tavLst>
                                    </p:anim>
                                    <p:animEffect transition="in" filter="fade">
                                      <p:cBhvr>
                                        <p:cTn id="2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bldLvl="0" animBg="1"/>
      <p:bldP spid="6" grpId="0"/>
      <p:bldP spid="9" grpId="0"/>
      <p:bldP spid="10"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325120"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4791461" y="240132"/>
              <a:ext cx="2707005" cy="460375"/>
            </a:xfrm>
            <a:prstGeom prst="rect">
              <a:avLst/>
            </a:prstGeom>
            <a:noFill/>
          </p:spPr>
          <p:txBody>
            <a:bodyPr wrap="none" rtlCol="0">
              <a:spAutoFit/>
            </a:bodyPr>
            <a:lstStyle/>
            <a:p>
              <a:pPr algn="ctr"/>
              <a:r>
                <a:rPr lang="en-US" altLang="zh-CN"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Home Pages</a:t>
              </a:r>
              <a:endParaRPr lang="en-US" altLang="zh-CN"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pic>
        <p:nvPicPr>
          <p:cNvPr id="2" name="Picture 1" descr="Home"/>
          <p:cNvPicPr>
            <a:picLocks noChangeAspect="1"/>
          </p:cNvPicPr>
          <p:nvPr/>
        </p:nvPicPr>
        <p:blipFill>
          <a:blip r:embed="rId1"/>
          <a:stretch>
            <a:fillRect/>
          </a:stretch>
        </p:blipFill>
        <p:spPr>
          <a:xfrm>
            <a:off x="1573530" y="1131570"/>
            <a:ext cx="8826500" cy="5523230"/>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2"/>
          <p:cNvSpPr/>
          <p:nvPr/>
        </p:nvSpPr>
        <p:spPr>
          <a:xfrm>
            <a:off x="0" y="0"/>
            <a:ext cx="12192000" cy="6858000"/>
          </a:xfrm>
          <a:prstGeom prst="rect">
            <a:avLst/>
          </a:prstGeom>
          <a:blipFill>
            <a:blip r:embed="rId1">
              <a:extLst>
                <a:ext uri="{BEBA8EAE-BF5A-486C-A8C5-ECC9F3942E4B}">
                  <a14:imgProps xmlns:a14="http://schemas.microsoft.com/office/drawing/2010/main">
                    <a14:imgLayer r:embed="rId2">
                      <a14:imgEffect>
                        <a14:saturation sat="0"/>
                      </a14:imgEffect>
                    </a14:imgLayer>
                  </a14:imgProps>
                </a:ext>
              </a:extLst>
            </a:blip>
            <a:srcRect/>
            <a:stretch>
              <a:fillRect t="-1941" b="-194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4" name="Rectangle: Rounded Corners 1"/>
          <p:cNvSpPr/>
          <p:nvPr/>
        </p:nvSpPr>
        <p:spPr>
          <a:xfrm>
            <a:off x="1117442" y="1345565"/>
            <a:ext cx="9957116" cy="4645730"/>
          </a:xfrm>
          <a:prstGeom prst="roundRect">
            <a:avLst>
              <a:gd name="adj" fmla="val 5249"/>
            </a:avLst>
          </a:prstGeom>
          <a:solidFill>
            <a:schemeClr val="bg1"/>
          </a:solidFill>
          <a:ln>
            <a:noFill/>
          </a:ln>
          <a:effectLst>
            <a:outerShdw blurRad="965200" dist="368300" dir="5400000" sx="89000" sy="89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Arial" panose="020B0604020202020204" pitchFamily="34" charset="0"/>
              <a:sym typeface="Arial" panose="020B0604020202020204" pitchFamily="34" charset="0"/>
            </a:endParaRPr>
          </a:p>
        </p:txBody>
      </p:sp>
      <p:sp>
        <p:nvSpPr>
          <p:cNvPr id="5" name="Freeform: Shape 6"/>
          <p:cNvSpPr/>
          <p:nvPr/>
        </p:nvSpPr>
        <p:spPr>
          <a:xfrm>
            <a:off x="2319620" y="2532007"/>
            <a:ext cx="2024852" cy="2274426"/>
          </a:xfrm>
          <a:custGeom>
            <a:avLst/>
            <a:gdLst>
              <a:gd name="connsiteX0" fmla="*/ 1263423 w 2526846"/>
              <a:gd name="connsiteY0" fmla="*/ 0 h 2838291"/>
              <a:gd name="connsiteX1" fmla="*/ 1396808 w 2526846"/>
              <a:gd name="connsiteY1" fmla="*/ 31204 h 2838291"/>
              <a:gd name="connsiteX2" fmla="*/ 2361449 w 2526846"/>
              <a:gd name="connsiteY2" fmla="*/ 513410 h 2838291"/>
              <a:gd name="connsiteX3" fmla="*/ 2526846 w 2526846"/>
              <a:gd name="connsiteY3" fmla="*/ 781183 h 2838291"/>
              <a:gd name="connsiteX4" fmla="*/ 2526846 w 2526846"/>
              <a:gd name="connsiteY4" fmla="*/ 2057108 h 2838291"/>
              <a:gd name="connsiteX5" fmla="*/ 2361449 w 2526846"/>
              <a:gd name="connsiteY5" fmla="*/ 2324881 h 2838291"/>
              <a:gd name="connsiteX6" fmla="*/ 1396808 w 2526846"/>
              <a:gd name="connsiteY6" fmla="*/ 2807087 h 2838291"/>
              <a:gd name="connsiteX7" fmla="*/ 1130038 w 2526846"/>
              <a:gd name="connsiteY7" fmla="*/ 2807087 h 2838291"/>
              <a:gd name="connsiteX8" fmla="*/ 165398 w 2526846"/>
              <a:gd name="connsiteY8" fmla="*/ 2324881 h 2838291"/>
              <a:gd name="connsiteX9" fmla="*/ 0 w 2526846"/>
              <a:gd name="connsiteY9" fmla="*/ 2057108 h 2838291"/>
              <a:gd name="connsiteX10" fmla="*/ 0 w 2526846"/>
              <a:gd name="connsiteY10" fmla="*/ 781183 h 2838291"/>
              <a:gd name="connsiteX11" fmla="*/ 165398 w 2526846"/>
              <a:gd name="connsiteY11" fmla="*/ 513410 h 2838291"/>
              <a:gd name="connsiteX12" fmla="*/ 1130038 w 2526846"/>
              <a:gd name="connsiteY12" fmla="*/ 31204 h 2838291"/>
              <a:gd name="connsiteX13" fmla="*/ 1263423 w 2526846"/>
              <a:gd name="connsiteY13" fmla="*/ 0 h 2838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26846" h="2838291">
                <a:moveTo>
                  <a:pt x="1263423" y="0"/>
                </a:moveTo>
                <a:cubicBezTo>
                  <a:pt x="1309041" y="0"/>
                  <a:pt x="1354659" y="10401"/>
                  <a:pt x="1396808" y="31204"/>
                </a:cubicBezTo>
                <a:cubicBezTo>
                  <a:pt x="1396808" y="31204"/>
                  <a:pt x="1396808" y="31204"/>
                  <a:pt x="2361449" y="513410"/>
                </a:cubicBezTo>
                <a:cubicBezTo>
                  <a:pt x="2462821" y="564618"/>
                  <a:pt x="2526846" y="668100"/>
                  <a:pt x="2526846" y="781183"/>
                </a:cubicBezTo>
                <a:cubicBezTo>
                  <a:pt x="2526846" y="781183"/>
                  <a:pt x="2526846" y="781183"/>
                  <a:pt x="2526846" y="2057108"/>
                </a:cubicBezTo>
                <a:cubicBezTo>
                  <a:pt x="2526846" y="2170191"/>
                  <a:pt x="2462821" y="2273674"/>
                  <a:pt x="2361449" y="2324881"/>
                </a:cubicBezTo>
                <a:cubicBezTo>
                  <a:pt x="2361449" y="2324881"/>
                  <a:pt x="2361449" y="2324881"/>
                  <a:pt x="1396808" y="2807087"/>
                </a:cubicBezTo>
                <a:cubicBezTo>
                  <a:pt x="1312509" y="2848693"/>
                  <a:pt x="1214337" y="2848693"/>
                  <a:pt x="1130038" y="2807087"/>
                </a:cubicBezTo>
                <a:cubicBezTo>
                  <a:pt x="1130038" y="2807087"/>
                  <a:pt x="1130038" y="2807087"/>
                  <a:pt x="165398" y="2324881"/>
                </a:cubicBezTo>
                <a:cubicBezTo>
                  <a:pt x="64025" y="2273674"/>
                  <a:pt x="0" y="2170191"/>
                  <a:pt x="0" y="2057108"/>
                </a:cubicBezTo>
                <a:cubicBezTo>
                  <a:pt x="0" y="2057108"/>
                  <a:pt x="0" y="2057108"/>
                  <a:pt x="0" y="781183"/>
                </a:cubicBezTo>
                <a:cubicBezTo>
                  <a:pt x="0" y="668100"/>
                  <a:pt x="64025" y="564618"/>
                  <a:pt x="165398" y="513410"/>
                </a:cubicBezTo>
                <a:cubicBezTo>
                  <a:pt x="165398" y="513410"/>
                  <a:pt x="165398" y="513410"/>
                  <a:pt x="1130038" y="31204"/>
                </a:cubicBezTo>
                <a:cubicBezTo>
                  <a:pt x="1172188" y="10401"/>
                  <a:pt x="1217806" y="0"/>
                  <a:pt x="1263423" y="0"/>
                </a:cubicBezTo>
                <a:close/>
              </a:path>
            </a:pathLst>
          </a:custGeom>
          <a:solidFill>
            <a:schemeClr val="accent1"/>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6" name="文本框 20"/>
          <p:cNvSpPr txBox="1"/>
          <p:nvPr/>
        </p:nvSpPr>
        <p:spPr>
          <a:xfrm>
            <a:off x="5288869" y="3160657"/>
            <a:ext cx="3989886" cy="706755"/>
          </a:xfrm>
          <a:prstGeom prst="rect">
            <a:avLst/>
          </a:prstGeom>
          <a:noFill/>
        </p:spPr>
        <p:txBody>
          <a:bodyPr wrap="square" rtlCol="0">
            <a:spAutoFit/>
            <a:scene3d>
              <a:camera prst="orthographicFront"/>
              <a:lightRig rig="threePt" dir="t">
                <a:rot lat="0" lon="0" rev="0"/>
              </a:lightRig>
            </a:scene3d>
            <a:sp3d contourW="12700"/>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rPr>
              <a:t>Future Scope</a:t>
            </a:r>
            <a:endPar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p:txBody>
      </p:sp>
      <p:sp>
        <p:nvSpPr>
          <p:cNvPr id="7" name="TextBox 1164" descr="e7d195523061f1c03a90ee8e42cb24248e56383cd534985688F9F494128731F165EE95AB4B0C0A38076AAEA07667B1565C446FC45FF01DFB0E885BCDBDF3A284F3DB14DA61DD97F0BAB2E6C668FB4931659DCAC52277681B35A97A58EB1CDE1A30E511E1F70EEB23193653529328E29B82636547E25AC41088D20F0A52114429D13EF1D12E4FBA26373564D4CAB325C9"/>
          <p:cNvSpPr txBox="1"/>
          <p:nvPr/>
        </p:nvSpPr>
        <p:spPr>
          <a:xfrm>
            <a:off x="5288869" y="3882809"/>
            <a:ext cx="3989887" cy="27559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rPr>
              <a:t>Hostel Finder</a:t>
            </a:r>
            <a:endParaRPr kumimoji="0" lang="en-US"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endParaRPr>
          </a:p>
        </p:txBody>
      </p:sp>
      <p:sp>
        <p:nvSpPr>
          <p:cNvPr id="9" name="TextBox 11"/>
          <p:cNvSpPr txBox="1"/>
          <p:nvPr/>
        </p:nvSpPr>
        <p:spPr>
          <a:xfrm flipH="1">
            <a:off x="2492664" y="3069055"/>
            <a:ext cx="1678764" cy="1198880"/>
          </a:xfrm>
          <a:prstGeom prst="rect">
            <a:avLst/>
          </a:prstGeom>
          <a:noFill/>
        </p:spPr>
        <p:txBody>
          <a:bodyPr wrap="square" rtlCol="0">
            <a:spAutoFit/>
          </a:bodyPr>
          <a:lstStyle/>
          <a:p>
            <a:pPr algn="ctr"/>
            <a:r>
              <a:rPr lang="en-US" sz="7200" dirty="0">
                <a:solidFill>
                  <a:schemeClr val="bg1"/>
                </a:solidFill>
                <a:latin typeface="Arial" panose="020B0604020202020204" pitchFamily="34" charset="0"/>
                <a:ea typeface="Arial" panose="020B0604020202020204" pitchFamily="34" charset="0"/>
                <a:sym typeface="Arial" panose="020B0604020202020204" pitchFamily="34" charset="0"/>
              </a:rPr>
              <a:t>07</a:t>
            </a:r>
            <a:endParaRPr lang="id-ID" sz="7200"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sp>
        <p:nvSpPr>
          <p:cNvPr id="10" name="Freeform: Shape 35"/>
          <p:cNvSpPr/>
          <p:nvPr/>
        </p:nvSpPr>
        <p:spPr>
          <a:xfrm>
            <a:off x="711593" y="655672"/>
            <a:ext cx="1487926" cy="1495840"/>
          </a:xfrm>
          <a:custGeom>
            <a:avLst/>
            <a:gdLst>
              <a:gd name="connsiteX0" fmla="*/ 2414562 w 6821714"/>
              <a:gd name="connsiteY0" fmla="*/ 0 h 6857998"/>
              <a:gd name="connsiteX1" fmla="*/ 4407154 w 6821714"/>
              <a:gd name="connsiteY1" fmla="*/ 0 h 6857998"/>
              <a:gd name="connsiteX2" fmla="*/ 4506974 w 6821714"/>
              <a:gd name="connsiteY2" fmla="*/ 49899 h 6857998"/>
              <a:gd name="connsiteX3" fmla="*/ 6375193 w 6821714"/>
              <a:gd name="connsiteY3" fmla="*/ 983787 h 6857998"/>
              <a:gd name="connsiteX4" fmla="*/ 6821714 w 6821714"/>
              <a:gd name="connsiteY4" fmla="*/ 1706694 h 6857998"/>
              <a:gd name="connsiteX5" fmla="*/ 6821714 w 6821714"/>
              <a:gd name="connsiteY5" fmla="*/ 5151307 h 6857998"/>
              <a:gd name="connsiteX6" fmla="*/ 6375193 w 6821714"/>
              <a:gd name="connsiteY6" fmla="*/ 5874213 h 6857998"/>
              <a:gd name="connsiteX7" fmla="*/ 4436877 w 6821714"/>
              <a:gd name="connsiteY7" fmla="*/ 6843142 h 6857998"/>
              <a:gd name="connsiteX8" fmla="*/ 4407158 w 6821714"/>
              <a:gd name="connsiteY8" fmla="*/ 6857998 h 6857998"/>
              <a:gd name="connsiteX9" fmla="*/ 2414557 w 6821714"/>
              <a:gd name="connsiteY9" fmla="*/ 6857998 h 6857998"/>
              <a:gd name="connsiteX10" fmla="*/ 2314741 w 6821714"/>
              <a:gd name="connsiteY10" fmla="*/ 6808102 h 6857998"/>
              <a:gd name="connsiteX11" fmla="*/ 446525 w 6821714"/>
              <a:gd name="connsiteY11" fmla="*/ 5874213 h 6857998"/>
              <a:gd name="connsiteX12" fmla="*/ 0 w 6821714"/>
              <a:gd name="connsiteY12" fmla="*/ 5151307 h 6857998"/>
              <a:gd name="connsiteX13" fmla="*/ 0 w 6821714"/>
              <a:gd name="connsiteY13" fmla="*/ 1706694 h 6857998"/>
              <a:gd name="connsiteX14" fmla="*/ 446525 w 6821714"/>
              <a:gd name="connsiteY14" fmla="*/ 983787 h 6857998"/>
              <a:gd name="connsiteX15" fmla="*/ 2384838 w 6821714"/>
              <a:gd name="connsiteY15" fmla="*/ 1485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21714" h="6857998">
                <a:moveTo>
                  <a:pt x="2414562" y="0"/>
                </a:moveTo>
                <a:lnTo>
                  <a:pt x="4407154" y="0"/>
                </a:lnTo>
                <a:lnTo>
                  <a:pt x="4506974" y="49899"/>
                </a:lnTo>
                <a:cubicBezTo>
                  <a:pt x="4892508" y="242620"/>
                  <a:pt x="5479987" y="536290"/>
                  <a:pt x="6375193" y="983787"/>
                </a:cubicBezTo>
                <a:cubicBezTo>
                  <a:pt x="6648866" y="1122034"/>
                  <a:pt x="6821714" y="1401404"/>
                  <a:pt x="6821714" y="1706694"/>
                </a:cubicBezTo>
                <a:cubicBezTo>
                  <a:pt x="6821714" y="1706694"/>
                  <a:pt x="6821714" y="1706694"/>
                  <a:pt x="6821714" y="5151307"/>
                </a:cubicBezTo>
                <a:cubicBezTo>
                  <a:pt x="6821714" y="5456597"/>
                  <a:pt x="6648866" y="5735970"/>
                  <a:pt x="6375193" y="5874213"/>
                </a:cubicBezTo>
                <a:cubicBezTo>
                  <a:pt x="6375193" y="5874213"/>
                  <a:pt x="6375193" y="5874213"/>
                  <a:pt x="4436877" y="6843142"/>
                </a:cubicBezTo>
                <a:lnTo>
                  <a:pt x="4407158" y="6857998"/>
                </a:lnTo>
                <a:lnTo>
                  <a:pt x="2414557" y="6857998"/>
                </a:lnTo>
                <a:lnTo>
                  <a:pt x="2314741" y="6808102"/>
                </a:lnTo>
                <a:cubicBezTo>
                  <a:pt x="1929209" y="6615381"/>
                  <a:pt x="1341730" y="6321711"/>
                  <a:pt x="446525" y="5874213"/>
                </a:cubicBezTo>
                <a:cubicBezTo>
                  <a:pt x="172848" y="5735970"/>
                  <a:pt x="0" y="5456597"/>
                  <a:pt x="0" y="5151307"/>
                </a:cubicBezTo>
                <a:cubicBezTo>
                  <a:pt x="0" y="5151307"/>
                  <a:pt x="0" y="5151307"/>
                  <a:pt x="0" y="1706694"/>
                </a:cubicBezTo>
                <a:cubicBezTo>
                  <a:pt x="0" y="1401404"/>
                  <a:pt x="172848" y="1122034"/>
                  <a:pt x="446525" y="983787"/>
                </a:cubicBezTo>
                <a:cubicBezTo>
                  <a:pt x="446525" y="983787"/>
                  <a:pt x="446525" y="983787"/>
                  <a:pt x="2384838" y="14858"/>
                </a:cubicBezTo>
                <a:close/>
              </a:path>
            </a:pathLst>
          </a:custGeom>
          <a:solidFill>
            <a:schemeClr val="accent1">
              <a:alpha val="9000"/>
            </a:schemeClr>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ppt_x"/>
                                          </p:val>
                                        </p:tav>
                                        <p:tav tm="100000">
                                          <p:val>
                                            <p:strVal val="#ppt_x"/>
                                          </p:val>
                                        </p:tav>
                                      </p:tavLst>
                                    </p:anim>
                                    <p:anim calcmode="lin" valueType="num">
                                      <p:cBhvr additive="base">
                                        <p:cTn id="8" dur="125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2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par>
                                <p:cTn id="18" presetID="31" presetClass="entr" presetSubtype="0" fill="hold" grpId="0" nodeType="withEffect">
                                  <p:stCondLst>
                                    <p:cond delay="75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 calcmode="lin" valueType="num">
                                      <p:cBhvr>
                                        <p:cTn id="22" dur="500" fill="hold"/>
                                        <p:tgtEl>
                                          <p:spTgt spid="10"/>
                                        </p:tgtEl>
                                        <p:attrNameLst>
                                          <p:attrName>style.rotation</p:attrName>
                                        </p:attrNameLst>
                                      </p:cBhvr>
                                      <p:tavLst>
                                        <p:tav tm="0">
                                          <p:val>
                                            <p:fltVal val="90"/>
                                          </p:val>
                                        </p:tav>
                                        <p:tav tm="100000">
                                          <p:val>
                                            <p:fltVal val="0"/>
                                          </p:val>
                                        </p:tav>
                                      </p:tavLst>
                                    </p:anim>
                                    <p:animEffect transition="in" filter="fade">
                                      <p:cBhvr>
                                        <p:cTn id="23" dur="500"/>
                                        <p:tgtEl>
                                          <p:spTgt spid="10"/>
                                        </p:tgtEl>
                                      </p:cBhvr>
                                    </p:animEffect>
                                  </p:childTnLst>
                                </p:cTn>
                              </p:par>
                              <p:par>
                                <p:cTn id="24" presetID="31" presetClass="entr" presetSubtype="0" fill="hold" grpId="0" nodeType="withEffect">
                                  <p:stCondLst>
                                    <p:cond delay="25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 calcmode="lin" valueType="num">
                                      <p:cBhvr>
                                        <p:cTn id="28" dur="500" fill="hold"/>
                                        <p:tgtEl>
                                          <p:spTgt spid="5"/>
                                        </p:tgtEl>
                                        <p:attrNameLst>
                                          <p:attrName>style.rotation</p:attrName>
                                        </p:attrNameLst>
                                      </p:cBhvr>
                                      <p:tavLst>
                                        <p:tav tm="0">
                                          <p:val>
                                            <p:fltVal val="90"/>
                                          </p:val>
                                        </p:tav>
                                        <p:tav tm="100000">
                                          <p:val>
                                            <p:fltVal val="0"/>
                                          </p:val>
                                        </p:tav>
                                      </p:tavLst>
                                    </p:anim>
                                    <p:animEffect transition="in" filter="fade">
                                      <p:cBhvr>
                                        <p:cTn id="2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bldLvl="0" animBg="1"/>
      <p:bldP spid="6" grpId="0"/>
      <p:bldP spid="9" grpId="0"/>
      <p:bldP spid="10"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240132"/>
            <a:ext cx="12192000" cy="6617868"/>
            <a:chOff x="0" y="240132"/>
            <a:chExt cx="12192000" cy="6617868"/>
          </a:xfrm>
        </p:grpSpPr>
        <p:sp>
          <p:nvSpPr>
            <p:cNvPr id="15" name="矩形 3"/>
            <p:cNvSpPr/>
            <p:nvPr/>
          </p:nvSpPr>
          <p:spPr>
            <a:xfrm>
              <a:off x="0" y="6661128"/>
              <a:ext cx="12192000" cy="196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6"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17" name="TextBox 7"/>
            <p:cNvSpPr txBox="1"/>
            <p:nvPr/>
          </p:nvSpPr>
          <p:spPr>
            <a:xfrm>
              <a:off x="4681606" y="240132"/>
              <a:ext cx="2926715" cy="460375"/>
            </a:xfrm>
            <a:prstGeom prst="rect">
              <a:avLst/>
            </a:prstGeom>
            <a:noFill/>
          </p:spPr>
          <p:txBody>
            <a:bodyPr wrap="none" rtlCol="0">
              <a:spAutoFit/>
            </a:bodyPr>
            <a:lstStyle/>
            <a:p>
              <a:pPr algn="ctr"/>
              <a:r>
                <a:rPr lang="en-US" altLang="zh-CN"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Future Scope</a:t>
              </a:r>
              <a:endParaRPr lang="en-US" altLang="zh-CN"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grpSp>
      <p:sp>
        <p:nvSpPr>
          <p:cNvPr id="4" name="Text Box 3"/>
          <p:cNvSpPr txBox="1"/>
          <p:nvPr/>
        </p:nvSpPr>
        <p:spPr>
          <a:xfrm>
            <a:off x="3218180" y="4352925"/>
            <a:ext cx="2824480" cy="368300"/>
          </a:xfrm>
          <a:prstGeom prst="rect">
            <a:avLst/>
          </a:prstGeom>
          <a:noFill/>
        </p:spPr>
        <p:txBody>
          <a:bodyPr wrap="none" rtlCol="0" anchor="t">
            <a:spAutoFit/>
          </a:bodyPr>
          <a:p>
            <a:r>
              <a:rPr lang="en-US">
                <a:sym typeface="+mn-ea"/>
              </a:rPr>
              <a:t>Provide Payment Getway </a:t>
            </a:r>
            <a:endParaRPr lang="en-US"/>
          </a:p>
        </p:txBody>
      </p:sp>
      <p:sp>
        <p:nvSpPr>
          <p:cNvPr id="12" name="TextBox 7"/>
          <p:cNvSpPr txBox="1"/>
          <p:nvPr/>
        </p:nvSpPr>
        <p:spPr>
          <a:xfrm>
            <a:off x="1063943" y="1520185"/>
            <a:ext cx="10010775" cy="583565"/>
          </a:xfrm>
          <a:prstGeom prst="rect">
            <a:avLst/>
          </a:prstGeom>
          <a:noFill/>
        </p:spPr>
        <p:txBody>
          <a:bodyPr wrap="none" rtlCol="0">
            <a:spAutoFit/>
          </a:bodyPr>
          <a:p>
            <a:pPr algn="ctr"/>
            <a:r>
              <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For the </a:t>
            </a:r>
            <a:r>
              <a:rPr lang="en-US" altLang="zh-CN"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F</a:t>
            </a:r>
            <a:r>
              <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uture </a:t>
            </a:r>
            <a:r>
              <a:rPr lang="en-US" altLang="zh-CN"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S</a:t>
            </a:r>
            <a:r>
              <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cope of the Hostel Finder we will add :</a:t>
            </a:r>
            <a:endPar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7" name="TextBox 14"/>
          <p:cNvSpPr txBox="1"/>
          <p:nvPr/>
        </p:nvSpPr>
        <p:spPr>
          <a:xfrm>
            <a:off x="2008525" y="3028404"/>
            <a:ext cx="790254" cy="584775"/>
          </a:xfrm>
          <a:prstGeom prst="rect">
            <a:avLst/>
          </a:prstGeom>
          <a:noFill/>
        </p:spPr>
        <p:txBody>
          <a:bodyPr wrap="square" rtlCol="0">
            <a:spAutoFit/>
          </a:bodyPr>
          <a:p>
            <a:r>
              <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rPr>
              <a:t>01</a:t>
            </a:r>
            <a:endPar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endParaRPr>
          </a:p>
        </p:txBody>
      </p:sp>
      <p:sp>
        <p:nvSpPr>
          <p:cNvPr id="8" name="Text Box 7"/>
          <p:cNvSpPr txBox="1"/>
          <p:nvPr/>
        </p:nvSpPr>
        <p:spPr>
          <a:xfrm>
            <a:off x="3218180" y="3136900"/>
            <a:ext cx="1846580" cy="368300"/>
          </a:xfrm>
          <a:prstGeom prst="rect">
            <a:avLst/>
          </a:prstGeom>
          <a:noFill/>
        </p:spPr>
        <p:txBody>
          <a:bodyPr wrap="none" rtlCol="0" anchor="t">
            <a:spAutoFit/>
          </a:bodyPr>
          <a:p>
            <a:r>
              <a:rPr lang="en-US">
                <a:sym typeface="+mn-ea"/>
              </a:rPr>
              <a:t>Google Map API</a:t>
            </a:r>
            <a:endParaRPr lang="en-US"/>
          </a:p>
        </p:txBody>
      </p:sp>
      <p:sp>
        <p:nvSpPr>
          <p:cNvPr id="9" name="TextBox 14"/>
          <p:cNvSpPr txBox="1"/>
          <p:nvPr/>
        </p:nvSpPr>
        <p:spPr>
          <a:xfrm>
            <a:off x="2008525" y="4245699"/>
            <a:ext cx="790254" cy="583565"/>
          </a:xfrm>
          <a:prstGeom prst="rect">
            <a:avLst/>
          </a:prstGeom>
          <a:noFill/>
        </p:spPr>
        <p:txBody>
          <a:bodyPr wrap="square" rtlCol="0">
            <a:spAutoFit/>
          </a:bodyPr>
          <a:p>
            <a:r>
              <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rPr>
              <a:t>02</a:t>
            </a:r>
            <a:endPar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2"/>
          <p:cNvSpPr/>
          <p:nvPr/>
        </p:nvSpPr>
        <p:spPr>
          <a:xfrm>
            <a:off x="0" y="0"/>
            <a:ext cx="12192000" cy="6858000"/>
          </a:xfrm>
          <a:prstGeom prst="rect">
            <a:avLst/>
          </a:prstGeom>
          <a:blipFill>
            <a:blip r:embed="rId1">
              <a:extLst>
                <a:ext uri="{BEBA8EAE-BF5A-486C-A8C5-ECC9F3942E4B}">
                  <a14:imgProps xmlns:a14="http://schemas.microsoft.com/office/drawing/2010/main">
                    <a14:imgLayer r:embed="rId2">
                      <a14:imgEffect>
                        <a14:saturation sat="0"/>
                      </a14:imgEffect>
                    </a14:imgLayer>
                  </a14:imgProps>
                </a:ext>
              </a:extLst>
            </a:blip>
            <a:srcRect/>
            <a:stretch>
              <a:fillRect t="-1941" b="-194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3" name="矩形 3"/>
          <p:cNvSpPr/>
          <p:nvPr/>
        </p:nvSpPr>
        <p:spPr>
          <a:xfrm>
            <a:off x="1247457" y="738554"/>
            <a:ext cx="9697086" cy="5380892"/>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4" name="Title 5"/>
          <p:cNvSpPr txBox="1"/>
          <p:nvPr/>
        </p:nvSpPr>
        <p:spPr>
          <a:xfrm>
            <a:off x="2488378" y="2575159"/>
            <a:ext cx="7215244" cy="85725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7200" b="1" spc="600">
                <a:solidFill>
                  <a:schemeClr val="bg1"/>
                </a:solidFill>
                <a:latin typeface="Arial" panose="020B0604020202020204" pitchFamily="34" charset="0"/>
                <a:ea typeface="Arial" panose="020B0604020202020204" pitchFamily="34" charset="0"/>
                <a:sym typeface="Arial" panose="020B0604020202020204" pitchFamily="34" charset="0"/>
              </a:rPr>
              <a:t>THANKS</a:t>
            </a:r>
            <a:endParaRPr lang="en-US" sz="7200" b="1" spc="600"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sp>
        <p:nvSpPr>
          <p:cNvPr id="5" name="文本框 5"/>
          <p:cNvSpPr txBox="1"/>
          <p:nvPr/>
        </p:nvSpPr>
        <p:spPr>
          <a:xfrm>
            <a:off x="3245072" y="3555503"/>
            <a:ext cx="5701855" cy="583565"/>
          </a:xfrm>
          <a:prstGeom prst="rect">
            <a:avLst/>
          </a:prstGeom>
          <a:solidFill>
            <a:schemeClr val="tx1">
              <a:alpha val="0"/>
            </a:schemeClr>
          </a:solidFill>
          <a:effectLst/>
        </p:spPr>
        <p:txBody>
          <a:bodyPr wrap="square" rtlCol="0">
            <a:spAutoFit/>
          </a:bodyPr>
          <a:lstStyle>
            <a:defPPr>
              <a:defRPr lang="zh-CN"/>
            </a:defPPr>
            <a:lvl1pPr>
              <a:defRPr sz="4800">
                <a:solidFill>
                  <a:schemeClr val="bg1"/>
                </a:solidFill>
                <a:latin typeface="思源黑体 CN Heavy" panose="020B0A00000000000000" pitchFamily="34" charset="-122"/>
                <a:ea typeface="思源黑体 CN Heavy" panose="020B0A00000000000000" pitchFamily="34" charset="-122"/>
              </a:defRPr>
            </a:lvl1pPr>
          </a:lstStyle>
          <a:p>
            <a:pPr algn="ctr"/>
            <a:r>
              <a:rPr lang="en-US" altLang="zh-CN" sz="3200" dirty="0">
                <a:solidFill>
                  <a:schemeClr val="bg1">
                    <a:lumMod val="85000"/>
                  </a:schemeClr>
                </a:solidFill>
                <a:latin typeface="Arial" panose="020B0604020202020204" pitchFamily="34" charset="0"/>
                <a:ea typeface="Arial" panose="020B0604020202020204" pitchFamily="34" charset="0"/>
                <a:sym typeface="Arial" panose="020B0604020202020204" pitchFamily="34" charset="0"/>
              </a:rPr>
              <a:t>HOSTEL FINDER</a:t>
            </a:r>
            <a:endParaRPr lang="en-US" altLang="zh-CN" sz="3200" dirty="0">
              <a:solidFill>
                <a:schemeClr val="bg1">
                  <a:lumMod val="85000"/>
                </a:schemeClr>
              </a:solidFill>
              <a:latin typeface="Arial" panose="020B0604020202020204" pitchFamily="34" charset="0"/>
              <a:ea typeface="Arial" panose="020B0604020202020204" pitchFamily="34" charset="0"/>
              <a:sym typeface="Arial" panose="020B0604020202020204" pitchFamily="34" charset="0"/>
            </a:endParaRPr>
          </a:p>
        </p:txBody>
      </p:sp>
      <p:grpSp>
        <p:nvGrpSpPr>
          <p:cNvPr id="6" name="组合 6"/>
          <p:cNvGrpSpPr/>
          <p:nvPr/>
        </p:nvGrpSpPr>
        <p:grpSpPr>
          <a:xfrm>
            <a:off x="4816161" y="1358901"/>
            <a:ext cx="2559678" cy="3974948"/>
            <a:chOff x="420914" y="715964"/>
            <a:chExt cx="2699660" cy="5626434"/>
          </a:xfrm>
          <a:solidFill>
            <a:schemeClr val="bg1">
              <a:lumMod val="85000"/>
            </a:schemeClr>
          </a:solidFill>
        </p:grpSpPr>
        <p:sp>
          <p:nvSpPr>
            <p:cNvPr id="7" name="任意多边形 7"/>
            <p:cNvSpPr/>
            <p:nvPr/>
          </p:nvSpPr>
          <p:spPr>
            <a:xfrm flipH="1">
              <a:off x="420914" y="715964"/>
              <a:ext cx="2699660" cy="1199015"/>
            </a:xfrm>
            <a:custGeom>
              <a:avLst/>
              <a:gdLst>
                <a:gd name="connsiteX0" fmla="*/ 2699660 w 2699660"/>
                <a:gd name="connsiteY0" fmla="*/ 0 h 1199015"/>
                <a:gd name="connsiteX1" fmla="*/ 1654630 w 2699660"/>
                <a:gd name="connsiteY1" fmla="*/ 0 h 1199015"/>
                <a:gd name="connsiteX2" fmla="*/ 1045030 w 2699660"/>
                <a:gd name="connsiteY2" fmla="*/ 0 h 1199015"/>
                <a:gd name="connsiteX3" fmla="*/ 0 w 2699660"/>
                <a:gd name="connsiteY3" fmla="*/ 0 h 1199015"/>
                <a:gd name="connsiteX4" fmla="*/ 0 w 2699660"/>
                <a:gd name="connsiteY4" fmla="*/ 1199015 h 1199015"/>
                <a:gd name="connsiteX5" fmla="*/ 51871 w 2699660"/>
                <a:gd name="connsiteY5" fmla="*/ 1199015 h 1199015"/>
                <a:gd name="connsiteX6" fmla="*/ 51871 w 2699660"/>
                <a:gd name="connsiteY6" fmla="*/ 51871 h 1199015"/>
                <a:gd name="connsiteX7" fmla="*/ 1045030 w 2699660"/>
                <a:gd name="connsiteY7" fmla="*/ 51871 h 1199015"/>
                <a:gd name="connsiteX8" fmla="*/ 1654630 w 2699660"/>
                <a:gd name="connsiteY8" fmla="*/ 51871 h 1199015"/>
                <a:gd name="connsiteX9" fmla="*/ 2647789 w 2699660"/>
                <a:gd name="connsiteY9" fmla="*/ 51871 h 1199015"/>
                <a:gd name="connsiteX10" fmla="*/ 2647789 w 2699660"/>
                <a:gd name="connsiteY10" fmla="*/ 1199015 h 1199015"/>
                <a:gd name="connsiteX11" fmla="*/ 2699660 w 2699660"/>
                <a:gd name="connsiteY11" fmla="*/ 1199015 h 119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9660" h="1199015">
                  <a:moveTo>
                    <a:pt x="2699660" y="0"/>
                  </a:moveTo>
                  <a:lnTo>
                    <a:pt x="1654630" y="0"/>
                  </a:lnTo>
                  <a:lnTo>
                    <a:pt x="1045030" y="0"/>
                  </a:lnTo>
                  <a:lnTo>
                    <a:pt x="0" y="0"/>
                  </a:lnTo>
                  <a:lnTo>
                    <a:pt x="0" y="1199015"/>
                  </a:lnTo>
                  <a:lnTo>
                    <a:pt x="51871" y="1199015"/>
                  </a:lnTo>
                  <a:lnTo>
                    <a:pt x="51871" y="51871"/>
                  </a:lnTo>
                  <a:lnTo>
                    <a:pt x="1045030" y="51871"/>
                  </a:lnTo>
                  <a:lnTo>
                    <a:pt x="1654630" y="51871"/>
                  </a:lnTo>
                  <a:lnTo>
                    <a:pt x="2647789" y="51871"/>
                  </a:lnTo>
                  <a:lnTo>
                    <a:pt x="2647789" y="1199015"/>
                  </a:lnTo>
                  <a:lnTo>
                    <a:pt x="2699660" y="119901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solidFill>
                  <a:schemeClr val="tx1"/>
                </a:solidFill>
                <a:latin typeface="Arial" panose="020B0604020202020204" pitchFamily="34" charset="0"/>
                <a:ea typeface="Arial" panose="020B0604020202020204" pitchFamily="34" charset="0"/>
                <a:cs typeface="+mn-ea"/>
                <a:sym typeface="Arial" panose="020B0604020202020204" pitchFamily="34" charset="0"/>
              </a:endParaRPr>
            </a:p>
          </p:txBody>
        </p:sp>
        <p:sp>
          <p:nvSpPr>
            <p:cNvPr id="8" name="任意多边形 8"/>
            <p:cNvSpPr/>
            <p:nvPr/>
          </p:nvSpPr>
          <p:spPr>
            <a:xfrm flipH="1" flipV="1">
              <a:off x="420914" y="5143383"/>
              <a:ext cx="2699660" cy="1199015"/>
            </a:xfrm>
            <a:custGeom>
              <a:avLst/>
              <a:gdLst>
                <a:gd name="connsiteX0" fmla="*/ 2699660 w 2699660"/>
                <a:gd name="connsiteY0" fmla="*/ 0 h 1199015"/>
                <a:gd name="connsiteX1" fmla="*/ 1654630 w 2699660"/>
                <a:gd name="connsiteY1" fmla="*/ 0 h 1199015"/>
                <a:gd name="connsiteX2" fmla="*/ 1045030 w 2699660"/>
                <a:gd name="connsiteY2" fmla="*/ 0 h 1199015"/>
                <a:gd name="connsiteX3" fmla="*/ 0 w 2699660"/>
                <a:gd name="connsiteY3" fmla="*/ 0 h 1199015"/>
                <a:gd name="connsiteX4" fmla="*/ 0 w 2699660"/>
                <a:gd name="connsiteY4" fmla="*/ 1199015 h 1199015"/>
                <a:gd name="connsiteX5" fmla="*/ 51871 w 2699660"/>
                <a:gd name="connsiteY5" fmla="*/ 1199015 h 1199015"/>
                <a:gd name="connsiteX6" fmla="*/ 51871 w 2699660"/>
                <a:gd name="connsiteY6" fmla="*/ 51871 h 1199015"/>
                <a:gd name="connsiteX7" fmla="*/ 1045030 w 2699660"/>
                <a:gd name="connsiteY7" fmla="*/ 51871 h 1199015"/>
                <a:gd name="connsiteX8" fmla="*/ 1654630 w 2699660"/>
                <a:gd name="connsiteY8" fmla="*/ 51871 h 1199015"/>
                <a:gd name="connsiteX9" fmla="*/ 2647789 w 2699660"/>
                <a:gd name="connsiteY9" fmla="*/ 51871 h 1199015"/>
                <a:gd name="connsiteX10" fmla="*/ 2647789 w 2699660"/>
                <a:gd name="connsiteY10" fmla="*/ 1199015 h 1199015"/>
                <a:gd name="connsiteX11" fmla="*/ 2699660 w 2699660"/>
                <a:gd name="connsiteY11" fmla="*/ 1199015 h 119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9660" h="1199015">
                  <a:moveTo>
                    <a:pt x="2699660" y="0"/>
                  </a:moveTo>
                  <a:lnTo>
                    <a:pt x="1654630" y="0"/>
                  </a:lnTo>
                  <a:lnTo>
                    <a:pt x="1045030" y="0"/>
                  </a:lnTo>
                  <a:lnTo>
                    <a:pt x="0" y="0"/>
                  </a:lnTo>
                  <a:lnTo>
                    <a:pt x="0" y="1199015"/>
                  </a:lnTo>
                  <a:lnTo>
                    <a:pt x="51871" y="1199015"/>
                  </a:lnTo>
                  <a:lnTo>
                    <a:pt x="51871" y="51871"/>
                  </a:lnTo>
                  <a:lnTo>
                    <a:pt x="1045030" y="51871"/>
                  </a:lnTo>
                  <a:lnTo>
                    <a:pt x="1654630" y="51871"/>
                  </a:lnTo>
                  <a:lnTo>
                    <a:pt x="2647789" y="51871"/>
                  </a:lnTo>
                  <a:lnTo>
                    <a:pt x="2647789" y="1199015"/>
                  </a:lnTo>
                  <a:lnTo>
                    <a:pt x="2699660" y="119901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solidFill>
                  <a:schemeClr val="tx1"/>
                </a:solidFill>
                <a:latin typeface="Arial" panose="020B0604020202020204" pitchFamily="34" charset="0"/>
                <a:ea typeface="Arial" panose="020B0604020202020204" pitchFamily="34" charset="0"/>
                <a:cs typeface="+mn-ea"/>
                <a:sym typeface="Arial" panose="020B0604020202020204" pitchFamily="34" charset="0"/>
              </a:endParaRPr>
            </a:p>
          </p:txBody>
        </p:sp>
      </p:grpSp>
      <p:sp>
        <p:nvSpPr>
          <p:cNvPr id="9" name="矩形 9"/>
          <p:cNvSpPr/>
          <p:nvPr/>
        </p:nvSpPr>
        <p:spPr>
          <a:xfrm>
            <a:off x="705954" y="2922252"/>
            <a:ext cx="1083003" cy="10134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0" name="矩形 10"/>
          <p:cNvSpPr/>
          <p:nvPr/>
        </p:nvSpPr>
        <p:spPr>
          <a:xfrm>
            <a:off x="10318846" y="2922252"/>
            <a:ext cx="1083003" cy="10134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1" name="三角形 1"/>
          <p:cNvSpPr/>
          <p:nvPr/>
        </p:nvSpPr>
        <p:spPr>
          <a:xfrm rot="16200000">
            <a:off x="995023" y="3333546"/>
            <a:ext cx="378067" cy="19090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Arial" panose="020B0604020202020204" pitchFamily="34" charset="0"/>
              <a:ea typeface="Arial" panose="020B0604020202020204" pitchFamily="34" charset="0"/>
              <a:sym typeface="Arial" panose="020B0604020202020204" pitchFamily="34" charset="0"/>
            </a:endParaRPr>
          </a:p>
        </p:txBody>
      </p:sp>
      <p:sp>
        <p:nvSpPr>
          <p:cNvPr id="12" name="三角形 11"/>
          <p:cNvSpPr/>
          <p:nvPr/>
        </p:nvSpPr>
        <p:spPr>
          <a:xfrm rot="5400000">
            <a:off x="10755508" y="3333548"/>
            <a:ext cx="378067" cy="19090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txBox="1"/>
          <p:nvPr/>
        </p:nvSpPr>
        <p:spPr>
          <a:xfrm>
            <a:off x="108524" y="2372496"/>
            <a:ext cx="3886247" cy="4399273"/>
          </a:xfrm>
          <a:custGeom>
            <a:avLst/>
            <a:gdLst>
              <a:gd name="connsiteX0" fmla="*/ 0 w 4009767"/>
              <a:gd name="connsiteY0" fmla="*/ 0 h 4487821"/>
              <a:gd name="connsiteX1" fmla="*/ 4009767 w 4009767"/>
              <a:gd name="connsiteY1" fmla="*/ 0 h 4487821"/>
              <a:gd name="connsiteX2" fmla="*/ 4009767 w 4009767"/>
              <a:gd name="connsiteY2" fmla="*/ 4487821 h 4487821"/>
              <a:gd name="connsiteX3" fmla="*/ 0 w 4009767"/>
              <a:gd name="connsiteY3" fmla="*/ 4487821 h 4487821"/>
            </a:gdLst>
            <a:ahLst/>
            <a:cxnLst>
              <a:cxn ang="0">
                <a:pos x="connsiteX0" y="connsiteY0"/>
              </a:cxn>
              <a:cxn ang="0">
                <a:pos x="connsiteX1" y="connsiteY1"/>
              </a:cxn>
              <a:cxn ang="0">
                <a:pos x="connsiteX2" y="connsiteY2"/>
              </a:cxn>
              <a:cxn ang="0">
                <a:pos x="connsiteX3" y="connsiteY3"/>
              </a:cxn>
            </a:cxnLst>
            <a:rect l="l" t="t" r="r" b="b"/>
            <a:pathLst>
              <a:path w="4009767" h="4487821">
                <a:moveTo>
                  <a:pt x="0" y="0"/>
                </a:moveTo>
                <a:lnTo>
                  <a:pt x="4009767" y="0"/>
                </a:lnTo>
                <a:lnTo>
                  <a:pt x="4009767" y="4487821"/>
                </a:lnTo>
                <a:lnTo>
                  <a:pt x="0" y="4487821"/>
                </a:lnTo>
                <a:close/>
              </a:path>
            </a:pathLst>
          </a:custGeom>
          <a:blipFill rotWithShape="1">
            <a:blip r:embed="rId1"/>
            <a:stretch>
              <a:fillRect/>
            </a:stretch>
          </a:blipFill>
          <a:effectLst>
            <a:outerShdw blurRad="381000" dist="127000" dir="18900000" algn="t" rotWithShape="0">
              <a:prstClr val="black">
                <a:alpha val="12000"/>
              </a:prstClr>
            </a:outerShdw>
          </a:effectLst>
        </p:spPr>
        <p:txBody>
          <a:bodyPr/>
          <a:lstStyle/>
          <a:p>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3" name="Picture Placeholder 2"/>
          <p:cNvSpPr txBox="1"/>
          <p:nvPr/>
        </p:nvSpPr>
        <p:spPr>
          <a:xfrm>
            <a:off x="148281" y="135924"/>
            <a:ext cx="3886247" cy="2113004"/>
          </a:xfrm>
          <a:custGeom>
            <a:avLst/>
            <a:gdLst>
              <a:gd name="connsiteX0" fmla="*/ 0 w 3886247"/>
              <a:gd name="connsiteY0" fmla="*/ 0 h 2113004"/>
              <a:gd name="connsiteX1" fmla="*/ 3886247 w 3886247"/>
              <a:gd name="connsiteY1" fmla="*/ 0 h 2113004"/>
              <a:gd name="connsiteX2" fmla="*/ 3886247 w 3886247"/>
              <a:gd name="connsiteY2" fmla="*/ 2113004 h 2113004"/>
              <a:gd name="connsiteX3" fmla="*/ 0 w 3886247"/>
              <a:gd name="connsiteY3" fmla="*/ 2113004 h 2113004"/>
            </a:gdLst>
            <a:ahLst/>
            <a:cxnLst>
              <a:cxn ang="0">
                <a:pos x="connsiteX0" y="connsiteY0"/>
              </a:cxn>
              <a:cxn ang="0">
                <a:pos x="connsiteX1" y="connsiteY1"/>
              </a:cxn>
              <a:cxn ang="0">
                <a:pos x="connsiteX2" y="connsiteY2"/>
              </a:cxn>
              <a:cxn ang="0">
                <a:pos x="connsiteX3" y="connsiteY3"/>
              </a:cxn>
            </a:cxnLst>
            <a:rect l="l" t="t" r="r" b="b"/>
            <a:pathLst>
              <a:path w="3886247" h="2113004">
                <a:moveTo>
                  <a:pt x="0" y="0"/>
                </a:moveTo>
                <a:lnTo>
                  <a:pt x="3886247" y="0"/>
                </a:lnTo>
                <a:lnTo>
                  <a:pt x="3886247" y="2113004"/>
                </a:lnTo>
                <a:lnTo>
                  <a:pt x="0" y="2113004"/>
                </a:lnTo>
                <a:close/>
              </a:path>
            </a:pathLst>
          </a:custGeom>
          <a:blipFill rotWithShape="1">
            <a:blip r:embed="rId2"/>
            <a:stretch>
              <a:fillRect/>
            </a:stretch>
          </a:blipFill>
          <a:effectLst>
            <a:outerShdw blurRad="50800" dist="25400" dir="5400000" algn="t" rotWithShape="0">
              <a:prstClr val="black">
                <a:alpha val="15000"/>
              </a:prstClr>
            </a:outerShdw>
          </a:effectLst>
        </p:spPr>
        <p:txBody>
          <a:bodyPr/>
          <a:lstStyle/>
          <a:p>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4" name="Picture Placeholder 3"/>
          <p:cNvSpPr txBox="1"/>
          <p:nvPr/>
        </p:nvSpPr>
        <p:spPr>
          <a:xfrm>
            <a:off x="4158048" y="135924"/>
            <a:ext cx="3886247" cy="2113004"/>
          </a:xfrm>
          <a:custGeom>
            <a:avLst/>
            <a:gdLst>
              <a:gd name="connsiteX0" fmla="*/ 0 w 3886247"/>
              <a:gd name="connsiteY0" fmla="*/ 0 h 2113004"/>
              <a:gd name="connsiteX1" fmla="*/ 3886247 w 3886247"/>
              <a:gd name="connsiteY1" fmla="*/ 0 h 2113004"/>
              <a:gd name="connsiteX2" fmla="*/ 3886247 w 3886247"/>
              <a:gd name="connsiteY2" fmla="*/ 2113004 h 2113004"/>
              <a:gd name="connsiteX3" fmla="*/ 0 w 3886247"/>
              <a:gd name="connsiteY3" fmla="*/ 2113004 h 2113004"/>
            </a:gdLst>
            <a:ahLst/>
            <a:cxnLst>
              <a:cxn ang="0">
                <a:pos x="connsiteX0" y="connsiteY0"/>
              </a:cxn>
              <a:cxn ang="0">
                <a:pos x="connsiteX1" y="connsiteY1"/>
              </a:cxn>
              <a:cxn ang="0">
                <a:pos x="connsiteX2" y="connsiteY2"/>
              </a:cxn>
              <a:cxn ang="0">
                <a:pos x="connsiteX3" y="connsiteY3"/>
              </a:cxn>
            </a:cxnLst>
            <a:rect l="l" t="t" r="r" b="b"/>
            <a:pathLst>
              <a:path w="3886247" h="2113004">
                <a:moveTo>
                  <a:pt x="0" y="0"/>
                </a:moveTo>
                <a:lnTo>
                  <a:pt x="3886247" y="0"/>
                </a:lnTo>
                <a:lnTo>
                  <a:pt x="3886247" y="2113004"/>
                </a:lnTo>
                <a:lnTo>
                  <a:pt x="0" y="2113004"/>
                </a:lnTo>
                <a:close/>
              </a:path>
            </a:pathLst>
          </a:custGeom>
          <a:blipFill rotWithShape="1">
            <a:blip r:embed="rId3"/>
            <a:stretch>
              <a:fillRect/>
            </a:stretch>
          </a:blipFill>
          <a:effectLst>
            <a:outerShdw blurRad="50800" dist="25400" dir="5400000" algn="t" rotWithShape="0">
              <a:prstClr val="black">
                <a:alpha val="15000"/>
              </a:prstClr>
            </a:outerShdw>
          </a:effectLst>
        </p:spPr>
        <p:txBody>
          <a:bodyPr/>
          <a:lstStyle/>
          <a:p>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5" name="Picture Placeholder 4"/>
          <p:cNvSpPr txBox="1"/>
          <p:nvPr/>
        </p:nvSpPr>
        <p:spPr>
          <a:xfrm>
            <a:off x="4158048" y="2372496"/>
            <a:ext cx="3886247" cy="2113004"/>
          </a:xfrm>
          <a:custGeom>
            <a:avLst/>
            <a:gdLst>
              <a:gd name="connsiteX0" fmla="*/ 0 w 3886247"/>
              <a:gd name="connsiteY0" fmla="*/ 0 h 2113004"/>
              <a:gd name="connsiteX1" fmla="*/ 3886247 w 3886247"/>
              <a:gd name="connsiteY1" fmla="*/ 0 h 2113004"/>
              <a:gd name="connsiteX2" fmla="*/ 3886247 w 3886247"/>
              <a:gd name="connsiteY2" fmla="*/ 2113004 h 2113004"/>
              <a:gd name="connsiteX3" fmla="*/ 0 w 3886247"/>
              <a:gd name="connsiteY3" fmla="*/ 2113004 h 2113004"/>
            </a:gdLst>
            <a:ahLst/>
            <a:cxnLst>
              <a:cxn ang="0">
                <a:pos x="connsiteX0" y="connsiteY0"/>
              </a:cxn>
              <a:cxn ang="0">
                <a:pos x="connsiteX1" y="connsiteY1"/>
              </a:cxn>
              <a:cxn ang="0">
                <a:pos x="connsiteX2" y="connsiteY2"/>
              </a:cxn>
              <a:cxn ang="0">
                <a:pos x="connsiteX3" y="connsiteY3"/>
              </a:cxn>
            </a:cxnLst>
            <a:rect l="l" t="t" r="r" b="b"/>
            <a:pathLst>
              <a:path w="3886247" h="2113004">
                <a:moveTo>
                  <a:pt x="0" y="0"/>
                </a:moveTo>
                <a:lnTo>
                  <a:pt x="3886247" y="0"/>
                </a:lnTo>
                <a:lnTo>
                  <a:pt x="3886247" y="2113004"/>
                </a:lnTo>
                <a:lnTo>
                  <a:pt x="0" y="2113004"/>
                </a:lnTo>
                <a:close/>
              </a:path>
            </a:pathLst>
          </a:custGeom>
          <a:blipFill>
            <a:blip r:embed="rId4"/>
            <a:stretch>
              <a:fillRect/>
            </a:stretch>
          </a:blipFill>
          <a:effectLst>
            <a:outerShdw blurRad="50800" dist="25400" dir="5400000" algn="t" rotWithShape="0">
              <a:prstClr val="black">
                <a:alpha val="15000"/>
              </a:prstClr>
            </a:outerShdw>
          </a:effectLst>
        </p:spPr>
        <p:txBody>
          <a:bodyPr/>
          <a:lstStyle/>
          <a:p>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6" name="Picture Placeholder 5"/>
          <p:cNvSpPr txBox="1"/>
          <p:nvPr/>
        </p:nvSpPr>
        <p:spPr>
          <a:xfrm>
            <a:off x="4158048" y="4609069"/>
            <a:ext cx="3886247" cy="2113004"/>
          </a:xfrm>
          <a:custGeom>
            <a:avLst/>
            <a:gdLst>
              <a:gd name="connsiteX0" fmla="*/ 0 w 3886247"/>
              <a:gd name="connsiteY0" fmla="*/ 0 h 2113004"/>
              <a:gd name="connsiteX1" fmla="*/ 3886247 w 3886247"/>
              <a:gd name="connsiteY1" fmla="*/ 0 h 2113004"/>
              <a:gd name="connsiteX2" fmla="*/ 3886247 w 3886247"/>
              <a:gd name="connsiteY2" fmla="*/ 2113004 h 2113004"/>
              <a:gd name="connsiteX3" fmla="*/ 0 w 3886247"/>
              <a:gd name="connsiteY3" fmla="*/ 2113004 h 2113004"/>
            </a:gdLst>
            <a:ahLst/>
            <a:cxnLst>
              <a:cxn ang="0">
                <a:pos x="connsiteX0" y="connsiteY0"/>
              </a:cxn>
              <a:cxn ang="0">
                <a:pos x="connsiteX1" y="connsiteY1"/>
              </a:cxn>
              <a:cxn ang="0">
                <a:pos x="connsiteX2" y="connsiteY2"/>
              </a:cxn>
              <a:cxn ang="0">
                <a:pos x="connsiteX3" y="connsiteY3"/>
              </a:cxn>
            </a:cxnLst>
            <a:rect l="l" t="t" r="r" b="b"/>
            <a:pathLst>
              <a:path w="3886247" h="2113004">
                <a:moveTo>
                  <a:pt x="0" y="0"/>
                </a:moveTo>
                <a:lnTo>
                  <a:pt x="3886247" y="0"/>
                </a:lnTo>
                <a:lnTo>
                  <a:pt x="3886247" y="2113004"/>
                </a:lnTo>
                <a:lnTo>
                  <a:pt x="0" y="2113004"/>
                </a:lnTo>
                <a:close/>
              </a:path>
            </a:pathLst>
          </a:custGeom>
          <a:blipFill rotWithShape="1">
            <a:blip r:embed="rId5"/>
            <a:srcRect/>
            <a:stretch>
              <a:fillRect t="-19531" b="-19531"/>
            </a:stretch>
          </a:blipFill>
          <a:effectLst>
            <a:outerShdw blurRad="50800" dist="25400" dir="5400000" algn="t" rotWithShape="0">
              <a:prstClr val="black">
                <a:alpha val="15000"/>
              </a:prstClr>
            </a:outerShdw>
          </a:effectLst>
        </p:spPr>
        <p:txBody>
          <a:bodyPr/>
          <a:lstStyle/>
          <a:p>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7" name="Picture Placeholder 6"/>
          <p:cNvSpPr txBox="1"/>
          <p:nvPr/>
        </p:nvSpPr>
        <p:spPr>
          <a:xfrm>
            <a:off x="8167181" y="135924"/>
            <a:ext cx="3886247" cy="4349576"/>
          </a:xfrm>
          <a:custGeom>
            <a:avLst/>
            <a:gdLst>
              <a:gd name="connsiteX0" fmla="*/ 0 w 3886247"/>
              <a:gd name="connsiteY0" fmla="*/ 0 h 4349576"/>
              <a:gd name="connsiteX1" fmla="*/ 3886247 w 3886247"/>
              <a:gd name="connsiteY1" fmla="*/ 0 h 4349576"/>
              <a:gd name="connsiteX2" fmla="*/ 3886247 w 3886247"/>
              <a:gd name="connsiteY2" fmla="*/ 4349576 h 4349576"/>
              <a:gd name="connsiteX3" fmla="*/ 0 w 3886247"/>
              <a:gd name="connsiteY3" fmla="*/ 4349576 h 4349576"/>
            </a:gdLst>
            <a:ahLst/>
            <a:cxnLst>
              <a:cxn ang="0">
                <a:pos x="connsiteX0" y="connsiteY0"/>
              </a:cxn>
              <a:cxn ang="0">
                <a:pos x="connsiteX1" y="connsiteY1"/>
              </a:cxn>
              <a:cxn ang="0">
                <a:pos x="connsiteX2" y="connsiteY2"/>
              </a:cxn>
              <a:cxn ang="0">
                <a:pos x="connsiteX3" y="connsiteY3"/>
              </a:cxn>
            </a:cxnLst>
            <a:rect l="l" t="t" r="r" b="b"/>
            <a:pathLst>
              <a:path w="3886247" h="4349576">
                <a:moveTo>
                  <a:pt x="0" y="0"/>
                </a:moveTo>
                <a:lnTo>
                  <a:pt x="3886247" y="0"/>
                </a:lnTo>
                <a:lnTo>
                  <a:pt x="3886247" y="4349576"/>
                </a:lnTo>
                <a:lnTo>
                  <a:pt x="0" y="4349576"/>
                </a:lnTo>
                <a:close/>
              </a:path>
            </a:pathLst>
          </a:custGeom>
          <a:blipFill rotWithShape="1">
            <a:blip r:embed="rId6"/>
            <a:stretch>
              <a:fillRect/>
            </a:stretch>
          </a:blipFill>
          <a:effectLst>
            <a:outerShdw blurRad="50800" dist="25400" dir="5400000" algn="t" rotWithShape="0">
              <a:prstClr val="black">
                <a:alpha val="15000"/>
              </a:prstClr>
            </a:outerShdw>
          </a:effectLst>
        </p:spPr>
        <p:txBody>
          <a:bodyPr/>
          <a:lstStyle/>
          <a:p>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8" name="Picture Placeholder 7"/>
          <p:cNvSpPr txBox="1"/>
          <p:nvPr/>
        </p:nvSpPr>
        <p:spPr>
          <a:xfrm>
            <a:off x="8167816" y="4609069"/>
            <a:ext cx="3886247" cy="2113004"/>
          </a:xfrm>
          <a:custGeom>
            <a:avLst/>
            <a:gdLst>
              <a:gd name="connsiteX0" fmla="*/ 0 w 3886247"/>
              <a:gd name="connsiteY0" fmla="*/ 0 h 2113004"/>
              <a:gd name="connsiteX1" fmla="*/ 3886247 w 3886247"/>
              <a:gd name="connsiteY1" fmla="*/ 0 h 2113004"/>
              <a:gd name="connsiteX2" fmla="*/ 3886247 w 3886247"/>
              <a:gd name="connsiteY2" fmla="*/ 2113004 h 2113004"/>
              <a:gd name="connsiteX3" fmla="*/ 0 w 3886247"/>
              <a:gd name="connsiteY3" fmla="*/ 2113004 h 2113004"/>
            </a:gdLst>
            <a:ahLst/>
            <a:cxnLst>
              <a:cxn ang="0">
                <a:pos x="connsiteX0" y="connsiteY0"/>
              </a:cxn>
              <a:cxn ang="0">
                <a:pos x="connsiteX1" y="connsiteY1"/>
              </a:cxn>
              <a:cxn ang="0">
                <a:pos x="connsiteX2" y="connsiteY2"/>
              </a:cxn>
              <a:cxn ang="0">
                <a:pos x="connsiteX3" y="connsiteY3"/>
              </a:cxn>
            </a:cxnLst>
            <a:rect l="l" t="t" r="r" b="b"/>
            <a:pathLst>
              <a:path w="3886247" h="2113004">
                <a:moveTo>
                  <a:pt x="0" y="0"/>
                </a:moveTo>
                <a:lnTo>
                  <a:pt x="3886247" y="0"/>
                </a:lnTo>
                <a:lnTo>
                  <a:pt x="3886247" y="2113004"/>
                </a:lnTo>
                <a:lnTo>
                  <a:pt x="0" y="2113004"/>
                </a:lnTo>
                <a:close/>
              </a:path>
            </a:pathLst>
          </a:custGeom>
          <a:blipFill rotWithShape="1">
            <a:blip r:embed="rId7"/>
            <a:stretch>
              <a:fillRect/>
            </a:stretch>
          </a:blipFill>
          <a:effectLst>
            <a:outerShdw blurRad="50800" dist="25400" dir="5400000" algn="t" rotWithShape="0">
              <a:prstClr val="black">
                <a:alpha val="15000"/>
              </a:prstClr>
            </a:outerShdw>
          </a:effectLst>
        </p:spPr>
        <p:txBody>
          <a:bodyPr/>
          <a:lstStyle/>
          <a:p>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13" name="Rounded Rectangle 16"/>
          <p:cNvSpPr/>
          <p:nvPr/>
        </p:nvSpPr>
        <p:spPr>
          <a:xfrm>
            <a:off x="148590" y="4728210"/>
            <a:ext cx="2036445" cy="1993900"/>
          </a:xfrm>
          <a:prstGeom prst="roundRect">
            <a:avLst>
              <a:gd name="adj" fmla="val 1231"/>
            </a:avLst>
          </a:prstGeom>
          <a:solidFill>
            <a:schemeClr val="accent1">
              <a:alpha val="82000"/>
            </a:schemeClr>
          </a:solidFill>
          <a:ln>
            <a:noFill/>
          </a:ln>
          <a:effectLst>
            <a:outerShdw blurRad="38100" dist="127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rgbClr val="FFFFFF"/>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14" name="TextBox 7"/>
          <p:cNvSpPr txBox="1"/>
          <p:nvPr/>
        </p:nvSpPr>
        <p:spPr>
          <a:xfrm>
            <a:off x="181331" y="5514776"/>
            <a:ext cx="2002790" cy="645160"/>
          </a:xfrm>
          <a:prstGeom prst="rect">
            <a:avLst/>
          </a:prstGeom>
          <a:noFill/>
        </p:spPr>
        <p:txBody>
          <a:bodyPr wrap="none" rtlCol="0">
            <a:spAutoFit/>
          </a:bodyPr>
          <a:lstStyle/>
          <a:p>
            <a:pPr algn="l"/>
            <a:endParaRPr lang="zh-CN" altLang="en-US" dirty="0">
              <a:solidFill>
                <a:schemeClr val="bg1"/>
              </a:solidFill>
              <a:latin typeface="Arial" panose="020B0604020202020204" pitchFamily="34" charset="0"/>
              <a:ea typeface="Arial" panose="020B0604020202020204" pitchFamily="34" charset="0"/>
              <a:sym typeface="Arial" panose="020B0604020202020204" pitchFamily="34" charset="0"/>
            </a:endParaRPr>
          </a:p>
          <a:p>
            <a:pPr algn="l"/>
            <a:r>
              <a:rPr lang="en-US" altLang="zh-CN" dirty="0">
                <a:solidFill>
                  <a:schemeClr val="bg1"/>
                </a:solidFill>
                <a:latin typeface="Arial" panose="020B0604020202020204" pitchFamily="34" charset="0"/>
                <a:ea typeface="Arial" panose="020B0604020202020204" pitchFamily="34" charset="0"/>
                <a:sym typeface="Arial" panose="020B0604020202020204" pitchFamily="34" charset="0"/>
              </a:rPr>
              <a:t>HOSTEL FINDER</a:t>
            </a:r>
            <a:endParaRPr lang="en-US" altLang="zh-CN"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900" decel="100000" fill="hold"/>
                                        <p:tgtEl>
                                          <p:spTgt spid="3"/>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childTnLst>
                          </p:cTn>
                        </p:par>
                        <p:par>
                          <p:cTn id="18" fill="hold">
                            <p:stCondLst>
                              <p:cond delay="2000"/>
                            </p:stCondLst>
                            <p:childTnLst>
                              <p:par>
                                <p:cTn id="19" presetID="37" presetClass="entr" presetSubtype="0"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900" decel="100000" fill="hold"/>
                                        <p:tgtEl>
                                          <p:spTgt spid="4"/>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par>
                          <p:cTn id="25" fill="hold">
                            <p:stCondLst>
                              <p:cond delay="3000"/>
                            </p:stCondLst>
                            <p:childTnLst>
                              <p:par>
                                <p:cTn id="26" presetID="37" presetClass="entr" presetSubtype="0" fill="hold" nodeType="after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ppt_x</p:attrName>
                                        </p:attrNameLst>
                                      </p:cBhvr>
                                      <p:tavLst>
                                        <p:tav tm="0">
                                          <p:val>
                                            <p:strVal val="#ppt_x"/>
                                          </p:val>
                                        </p:tav>
                                        <p:tav tm="100000">
                                          <p:val>
                                            <p:strVal val="#ppt_x"/>
                                          </p:val>
                                        </p:tav>
                                      </p:tavLst>
                                    </p:anim>
                                    <p:anim calcmode="lin" valueType="num">
                                      <p:cBhvr>
                                        <p:cTn id="30" dur="900" decel="100000" fill="hold"/>
                                        <p:tgtEl>
                                          <p:spTgt spid="5"/>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par>
                          <p:cTn id="32" fill="hold">
                            <p:stCondLst>
                              <p:cond delay="4000"/>
                            </p:stCondLst>
                            <p:childTnLst>
                              <p:par>
                                <p:cTn id="33" presetID="37" presetClass="entr" presetSubtype="0"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1000"/>
                                        <p:tgtEl>
                                          <p:spTgt spid="6"/>
                                        </p:tgtEl>
                                      </p:cBhvr>
                                    </p:animEffect>
                                    <p:anim calcmode="lin" valueType="num">
                                      <p:cBhvr>
                                        <p:cTn id="36" dur="1000" fill="hold"/>
                                        <p:tgtEl>
                                          <p:spTgt spid="6"/>
                                        </p:tgtEl>
                                        <p:attrNameLst>
                                          <p:attrName>ppt_x</p:attrName>
                                        </p:attrNameLst>
                                      </p:cBhvr>
                                      <p:tavLst>
                                        <p:tav tm="0">
                                          <p:val>
                                            <p:strVal val="#ppt_x"/>
                                          </p:val>
                                        </p:tav>
                                        <p:tav tm="100000">
                                          <p:val>
                                            <p:strVal val="#ppt_x"/>
                                          </p:val>
                                        </p:tav>
                                      </p:tavLst>
                                    </p:anim>
                                    <p:anim calcmode="lin" valueType="num">
                                      <p:cBhvr>
                                        <p:cTn id="37" dur="900" decel="100000" fill="hold"/>
                                        <p:tgtEl>
                                          <p:spTgt spid="6"/>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par>
                          <p:cTn id="39" fill="hold">
                            <p:stCondLst>
                              <p:cond delay="5000"/>
                            </p:stCondLst>
                            <p:childTnLst>
                              <p:par>
                                <p:cTn id="40" presetID="37" presetClass="entr" presetSubtype="0"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1000"/>
                                        <p:tgtEl>
                                          <p:spTgt spid="7"/>
                                        </p:tgtEl>
                                      </p:cBhvr>
                                    </p:animEffect>
                                    <p:anim calcmode="lin" valueType="num">
                                      <p:cBhvr>
                                        <p:cTn id="43" dur="1000" fill="hold"/>
                                        <p:tgtEl>
                                          <p:spTgt spid="7"/>
                                        </p:tgtEl>
                                        <p:attrNameLst>
                                          <p:attrName>ppt_x</p:attrName>
                                        </p:attrNameLst>
                                      </p:cBhvr>
                                      <p:tavLst>
                                        <p:tav tm="0">
                                          <p:val>
                                            <p:strVal val="#ppt_x"/>
                                          </p:val>
                                        </p:tav>
                                        <p:tav tm="100000">
                                          <p:val>
                                            <p:strVal val="#ppt_x"/>
                                          </p:val>
                                        </p:tav>
                                      </p:tavLst>
                                    </p:anim>
                                    <p:anim calcmode="lin" valueType="num">
                                      <p:cBhvr>
                                        <p:cTn id="44" dur="900" decel="100000" fill="hold"/>
                                        <p:tgtEl>
                                          <p:spTgt spid="7"/>
                                        </p:tgtEl>
                                        <p:attrNameLst>
                                          <p:attrName>ppt_y</p:attrName>
                                        </p:attrNameLst>
                                      </p:cBhvr>
                                      <p:tavLst>
                                        <p:tav tm="0">
                                          <p:val>
                                            <p:strVal val="#ppt_y+1"/>
                                          </p:val>
                                        </p:tav>
                                        <p:tav tm="100000">
                                          <p:val>
                                            <p:strVal val="#ppt_y-.03"/>
                                          </p:val>
                                        </p:tav>
                                      </p:tavLst>
                                    </p:anim>
                                    <p:anim calcmode="lin" valueType="num">
                                      <p:cBhvr>
                                        <p:cTn id="45"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46" fill="hold">
                            <p:stCondLst>
                              <p:cond delay="6000"/>
                            </p:stCondLst>
                            <p:childTnLst>
                              <p:par>
                                <p:cTn id="47" presetID="37" presetClass="entr" presetSubtype="0" fill="hold" nodeType="after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1000"/>
                                        <p:tgtEl>
                                          <p:spTgt spid="8"/>
                                        </p:tgtEl>
                                      </p:cBhvr>
                                    </p:animEffect>
                                    <p:anim calcmode="lin" valueType="num">
                                      <p:cBhvr>
                                        <p:cTn id="50" dur="1000" fill="hold"/>
                                        <p:tgtEl>
                                          <p:spTgt spid="8"/>
                                        </p:tgtEl>
                                        <p:attrNameLst>
                                          <p:attrName>ppt_x</p:attrName>
                                        </p:attrNameLst>
                                      </p:cBhvr>
                                      <p:tavLst>
                                        <p:tav tm="0">
                                          <p:val>
                                            <p:strVal val="#ppt_x"/>
                                          </p:val>
                                        </p:tav>
                                        <p:tav tm="100000">
                                          <p:val>
                                            <p:strVal val="#ppt_x"/>
                                          </p:val>
                                        </p:tav>
                                      </p:tavLst>
                                    </p:anim>
                                    <p:anim calcmode="lin" valueType="num">
                                      <p:cBhvr>
                                        <p:cTn id="51" dur="900" decel="100000" fill="hold"/>
                                        <p:tgtEl>
                                          <p:spTgt spid="8"/>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2"/>
          <p:cNvSpPr/>
          <p:nvPr/>
        </p:nvSpPr>
        <p:spPr>
          <a:xfrm>
            <a:off x="0" y="0"/>
            <a:ext cx="12192000" cy="6858000"/>
          </a:xfrm>
          <a:prstGeom prst="rect">
            <a:avLst/>
          </a:prstGeom>
          <a:blipFill>
            <a:blip r:embed="rId1">
              <a:extLst>
                <a:ext uri="{BEBA8EAE-BF5A-486C-A8C5-ECC9F3942E4B}">
                  <a14:imgProps xmlns:a14="http://schemas.microsoft.com/office/drawing/2010/main">
                    <a14:imgLayer r:embed="rId2">
                      <a14:imgEffect>
                        <a14:saturation sat="0"/>
                      </a14:imgEffect>
                    </a14:imgLayer>
                  </a14:imgProps>
                </a:ext>
              </a:extLst>
            </a:blip>
            <a:srcRect/>
            <a:stretch>
              <a:fillRect t="-1941" b="-194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4" name="Rectangle: Rounded Corners 1"/>
          <p:cNvSpPr/>
          <p:nvPr/>
        </p:nvSpPr>
        <p:spPr>
          <a:xfrm>
            <a:off x="1117442" y="1352550"/>
            <a:ext cx="9957116" cy="4645730"/>
          </a:xfrm>
          <a:prstGeom prst="roundRect">
            <a:avLst>
              <a:gd name="adj" fmla="val 5249"/>
            </a:avLst>
          </a:prstGeom>
          <a:solidFill>
            <a:schemeClr val="bg1"/>
          </a:solidFill>
          <a:ln>
            <a:noFill/>
          </a:ln>
          <a:effectLst>
            <a:outerShdw blurRad="965200" dist="368300" dir="5400000" sx="89000" sy="89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Arial" panose="020B0604020202020204" pitchFamily="34" charset="0"/>
              <a:sym typeface="Arial" panose="020B0604020202020204" pitchFamily="34" charset="0"/>
            </a:endParaRPr>
          </a:p>
        </p:txBody>
      </p:sp>
      <p:sp>
        <p:nvSpPr>
          <p:cNvPr id="5" name="Freeform: Shape 6"/>
          <p:cNvSpPr/>
          <p:nvPr/>
        </p:nvSpPr>
        <p:spPr>
          <a:xfrm>
            <a:off x="2319620" y="2532007"/>
            <a:ext cx="2024852" cy="2274426"/>
          </a:xfrm>
          <a:custGeom>
            <a:avLst/>
            <a:gdLst>
              <a:gd name="connsiteX0" fmla="*/ 1263423 w 2526846"/>
              <a:gd name="connsiteY0" fmla="*/ 0 h 2838291"/>
              <a:gd name="connsiteX1" fmla="*/ 1396808 w 2526846"/>
              <a:gd name="connsiteY1" fmla="*/ 31204 h 2838291"/>
              <a:gd name="connsiteX2" fmla="*/ 2361449 w 2526846"/>
              <a:gd name="connsiteY2" fmla="*/ 513410 h 2838291"/>
              <a:gd name="connsiteX3" fmla="*/ 2526846 w 2526846"/>
              <a:gd name="connsiteY3" fmla="*/ 781183 h 2838291"/>
              <a:gd name="connsiteX4" fmla="*/ 2526846 w 2526846"/>
              <a:gd name="connsiteY4" fmla="*/ 2057108 h 2838291"/>
              <a:gd name="connsiteX5" fmla="*/ 2361449 w 2526846"/>
              <a:gd name="connsiteY5" fmla="*/ 2324881 h 2838291"/>
              <a:gd name="connsiteX6" fmla="*/ 1396808 w 2526846"/>
              <a:gd name="connsiteY6" fmla="*/ 2807087 h 2838291"/>
              <a:gd name="connsiteX7" fmla="*/ 1130038 w 2526846"/>
              <a:gd name="connsiteY7" fmla="*/ 2807087 h 2838291"/>
              <a:gd name="connsiteX8" fmla="*/ 165398 w 2526846"/>
              <a:gd name="connsiteY8" fmla="*/ 2324881 h 2838291"/>
              <a:gd name="connsiteX9" fmla="*/ 0 w 2526846"/>
              <a:gd name="connsiteY9" fmla="*/ 2057108 h 2838291"/>
              <a:gd name="connsiteX10" fmla="*/ 0 w 2526846"/>
              <a:gd name="connsiteY10" fmla="*/ 781183 h 2838291"/>
              <a:gd name="connsiteX11" fmla="*/ 165398 w 2526846"/>
              <a:gd name="connsiteY11" fmla="*/ 513410 h 2838291"/>
              <a:gd name="connsiteX12" fmla="*/ 1130038 w 2526846"/>
              <a:gd name="connsiteY12" fmla="*/ 31204 h 2838291"/>
              <a:gd name="connsiteX13" fmla="*/ 1263423 w 2526846"/>
              <a:gd name="connsiteY13" fmla="*/ 0 h 2838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26846" h="2838291">
                <a:moveTo>
                  <a:pt x="1263423" y="0"/>
                </a:moveTo>
                <a:cubicBezTo>
                  <a:pt x="1309041" y="0"/>
                  <a:pt x="1354659" y="10401"/>
                  <a:pt x="1396808" y="31204"/>
                </a:cubicBezTo>
                <a:cubicBezTo>
                  <a:pt x="1396808" y="31204"/>
                  <a:pt x="1396808" y="31204"/>
                  <a:pt x="2361449" y="513410"/>
                </a:cubicBezTo>
                <a:cubicBezTo>
                  <a:pt x="2462821" y="564618"/>
                  <a:pt x="2526846" y="668100"/>
                  <a:pt x="2526846" y="781183"/>
                </a:cubicBezTo>
                <a:cubicBezTo>
                  <a:pt x="2526846" y="781183"/>
                  <a:pt x="2526846" y="781183"/>
                  <a:pt x="2526846" y="2057108"/>
                </a:cubicBezTo>
                <a:cubicBezTo>
                  <a:pt x="2526846" y="2170191"/>
                  <a:pt x="2462821" y="2273674"/>
                  <a:pt x="2361449" y="2324881"/>
                </a:cubicBezTo>
                <a:cubicBezTo>
                  <a:pt x="2361449" y="2324881"/>
                  <a:pt x="2361449" y="2324881"/>
                  <a:pt x="1396808" y="2807087"/>
                </a:cubicBezTo>
                <a:cubicBezTo>
                  <a:pt x="1312509" y="2848693"/>
                  <a:pt x="1214337" y="2848693"/>
                  <a:pt x="1130038" y="2807087"/>
                </a:cubicBezTo>
                <a:cubicBezTo>
                  <a:pt x="1130038" y="2807087"/>
                  <a:pt x="1130038" y="2807087"/>
                  <a:pt x="165398" y="2324881"/>
                </a:cubicBezTo>
                <a:cubicBezTo>
                  <a:pt x="64025" y="2273674"/>
                  <a:pt x="0" y="2170191"/>
                  <a:pt x="0" y="2057108"/>
                </a:cubicBezTo>
                <a:cubicBezTo>
                  <a:pt x="0" y="2057108"/>
                  <a:pt x="0" y="2057108"/>
                  <a:pt x="0" y="781183"/>
                </a:cubicBezTo>
                <a:cubicBezTo>
                  <a:pt x="0" y="668100"/>
                  <a:pt x="64025" y="564618"/>
                  <a:pt x="165398" y="513410"/>
                </a:cubicBezTo>
                <a:cubicBezTo>
                  <a:pt x="165398" y="513410"/>
                  <a:pt x="165398" y="513410"/>
                  <a:pt x="1130038" y="31204"/>
                </a:cubicBezTo>
                <a:cubicBezTo>
                  <a:pt x="1172188" y="10401"/>
                  <a:pt x="1217806" y="0"/>
                  <a:pt x="1263423" y="0"/>
                </a:cubicBezTo>
                <a:close/>
              </a:path>
            </a:pathLst>
          </a:custGeom>
          <a:solidFill>
            <a:schemeClr val="accent1"/>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6" name="文本框 20"/>
          <p:cNvSpPr txBox="1"/>
          <p:nvPr/>
        </p:nvSpPr>
        <p:spPr>
          <a:xfrm>
            <a:off x="5288915" y="3118485"/>
            <a:ext cx="5382895" cy="706755"/>
          </a:xfrm>
          <a:prstGeom prst="rect">
            <a:avLst/>
          </a:prstGeom>
          <a:noFill/>
        </p:spPr>
        <p:txBody>
          <a:bodyPr wrap="square" rtlCol="0">
            <a:spAutoFit/>
            <a:scene3d>
              <a:camera prst="orthographicFront"/>
              <a:lightRig rig="threePt" dir="t">
                <a:rot lat="0" lon="0" rev="0"/>
              </a:lightRig>
            </a:scene3d>
            <a:sp3d contourW="12700"/>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rPr>
              <a:t>Problem Statement</a:t>
            </a:r>
            <a:endPar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p:txBody>
      </p:sp>
      <p:sp>
        <p:nvSpPr>
          <p:cNvPr id="7" name="TextBox 1164" descr="e7d195523061f1c03a90ee8e42cb24248e56383cd534985688F9F494128731F165EE95AB4B0C0A38076AAEA07667B1565C446FC45FF01DFB0E885BCDBDF3A284F3DB14DA61DD97F0BAB2E6C668FB4931659DCAC52277681B35A97A58EB1CDE1A30E511E1F70EEB23193653529328E29B82636547E25AC41088D20F0A52114429D13EF1D12E4FBA26373564D4CAB325C9"/>
          <p:cNvSpPr txBox="1"/>
          <p:nvPr/>
        </p:nvSpPr>
        <p:spPr>
          <a:xfrm>
            <a:off x="5288869" y="3840899"/>
            <a:ext cx="3989887" cy="27559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id-ID"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rPr>
              <a:t>Hostel Finder</a:t>
            </a:r>
            <a:endParaRPr kumimoji="0" lang="en-US" altLang="id-ID"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endParaRPr>
          </a:p>
        </p:txBody>
      </p:sp>
      <p:sp>
        <p:nvSpPr>
          <p:cNvPr id="9" name="TextBox 11"/>
          <p:cNvSpPr txBox="1"/>
          <p:nvPr/>
        </p:nvSpPr>
        <p:spPr>
          <a:xfrm flipH="1">
            <a:off x="2492664" y="3069055"/>
            <a:ext cx="1678764" cy="1198880"/>
          </a:xfrm>
          <a:prstGeom prst="rect">
            <a:avLst/>
          </a:prstGeom>
          <a:noFill/>
        </p:spPr>
        <p:txBody>
          <a:bodyPr wrap="square" rtlCol="0">
            <a:spAutoFit/>
          </a:bodyPr>
          <a:lstStyle/>
          <a:p>
            <a:pPr algn="ctr"/>
            <a:r>
              <a:rPr lang="en-US" sz="7200" dirty="0">
                <a:solidFill>
                  <a:schemeClr val="bg1"/>
                </a:solidFill>
                <a:latin typeface="Arial" panose="020B0604020202020204" pitchFamily="34" charset="0"/>
                <a:ea typeface="Arial" panose="020B0604020202020204" pitchFamily="34" charset="0"/>
                <a:sym typeface="Arial" panose="020B0604020202020204" pitchFamily="34" charset="0"/>
              </a:rPr>
              <a:t>01</a:t>
            </a:r>
            <a:endParaRPr lang="id-ID" sz="7200"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sp>
        <p:nvSpPr>
          <p:cNvPr id="10" name="Freeform: Shape 35"/>
          <p:cNvSpPr/>
          <p:nvPr/>
        </p:nvSpPr>
        <p:spPr>
          <a:xfrm>
            <a:off x="711593" y="655672"/>
            <a:ext cx="1487926" cy="1495840"/>
          </a:xfrm>
          <a:custGeom>
            <a:avLst/>
            <a:gdLst>
              <a:gd name="connsiteX0" fmla="*/ 2414562 w 6821714"/>
              <a:gd name="connsiteY0" fmla="*/ 0 h 6857998"/>
              <a:gd name="connsiteX1" fmla="*/ 4407154 w 6821714"/>
              <a:gd name="connsiteY1" fmla="*/ 0 h 6857998"/>
              <a:gd name="connsiteX2" fmla="*/ 4506974 w 6821714"/>
              <a:gd name="connsiteY2" fmla="*/ 49899 h 6857998"/>
              <a:gd name="connsiteX3" fmla="*/ 6375193 w 6821714"/>
              <a:gd name="connsiteY3" fmla="*/ 983787 h 6857998"/>
              <a:gd name="connsiteX4" fmla="*/ 6821714 w 6821714"/>
              <a:gd name="connsiteY4" fmla="*/ 1706694 h 6857998"/>
              <a:gd name="connsiteX5" fmla="*/ 6821714 w 6821714"/>
              <a:gd name="connsiteY5" fmla="*/ 5151307 h 6857998"/>
              <a:gd name="connsiteX6" fmla="*/ 6375193 w 6821714"/>
              <a:gd name="connsiteY6" fmla="*/ 5874213 h 6857998"/>
              <a:gd name="connsiteX7" fmla="*/ 4436877 w 6821714"/>
              <a:gd name="connsiteY7" fmla="*/ 6843142 h 6857998"/>
              <a:gd name="connsiteX8" fmla="*/ 4407158 w 6821714"/>
              <a:gd name="connsiteY8" fmla="*/ 6857998 h 6857998"/>
              <a:gd name="connsiteX9" fmla="*/ 2414557 w 6821714"/>
              <a:gd name="connsiteY9" fmla="*/ 6857998 h 6857998"/>
              <a:gd name="connsiteX10" fmla="*/ 2314741 w 6821714"/>
              <a:gd name="connsiteY10" fmla="*/ 6808102 h 6857998"/>
              <a:gd name="connsiteX11" fmla="*/ 446525 w 6821714"/>
              <a:gd name="connsiteY11" fmla="*/ 5874213 h 6857998"/>
              <a:gd name="connsiteX12" fmla="*/ 0 w 6821714"/>
              <a:gd name="connsiteY12" fmla="*/ 5151307 h 6857998"/>
              <a:gd name="connsiteX13" fmla="*/ 0 w 6821714"/>
              <a:gd name="connsiteY13" fmla="*/ 1706694 h 6857998"/>
              <a:gd name="connsiteX14" fmla="*/ 446525 w 6821714"/>
              <a:gd name="connsiteY14" fmla="*/ 983787 h 6857998"/>
              <a:gd name="connsiteX15" fmla="*/ 2384838 w 6821714"/>
              <a:gd name="connsiteY15" fmla="*/ 1485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21714" h="6857998">
                <a:moveTo>
                  <a:pt x="2414562" y="0"/>
                </a:moveTo>
                <a:lnTo>
                  <a:pt x="4407154" y="0"/>
                </a:lnTo>
                <a:lnTo>
                  <a:pt x="4506974" y="49899"/>
                </a:lnTo>
                <a:cubicBezTo>
                  <a:pt x="4892508" y="242620"/>
                  <a:pt x="5479987" y="536290"/>
                  <a:pt x="6375193" y="983787"/>
                </a:cubicBezTo>
                <a:cubicBezTo>
                  <a:pt x="6648866" y="1122034"/>
                  <a:pt x="6821714" y="1401404"/>
                  <a:pt x="6821714" y="1706694"/>
                </a:cubicBezTo>
                <a:cubicBezTo>
                  <a:pt x="6821714" y="1706694"/>
                  <a:pt x="6821714" y="1706694"/>
                  <a:pt x="6821714" y="5151307"/>
                </a:cubicBezTo>
                <a:cubicBezTo>
                  <a:pt x="6821714" y="5456597"/>
                  <a:pt x="6648866" y="5735970"/>
                  <a:pt x="6375193" y="5874213"/>
                </a:cubicBezTo>
                <a:cubicBezTo>
                  <a:pt x="6375193" y="5874213"/>
                  <a:pt x="6375193" y="5874213"/>
                  <a:pt x="4436877" y="6843142"/>
                </a:cubicBezTo>
                <a:lnTo>
                  <a:pt x="4407158" y="6857998"/>
                </a:lnTo>
                <a:lnTo>
                  <a:pt x="2414557" y="6857998"/>
                </a:lnTo>
                <a:lnTo>
                  <a:pt x="2314741" y="6808102"/>
                </a:lnTo>
                <a:cubicBezTo>
                  <a:pt x="1929209" y="6615381"/>
                  <a:pt x="1341730" y="6321711"/>
                  <a:pt x="446525" y="5874213"/>
                </a:cubicBezTo>
                <a:cubicBezTo>
                  <a:pt x="172848" y="5735970"/>
                  <a:pt x="0" y="5456597"/>
                  <a:pt x="0" y="5151307"/>
                </a:cubicBezTo>
                <a:cubicBezTo>
                  <a:pt x="0" y="5151307"/>
                  <a:pt x="0" y="5151307"/>
                  <a:pt x="0" y="1706694"/>
                </a:cubicBezTo>
                <a:cubicBezTo>
                  <a:pt x="0" y="1401404"/>
                  <a:pt x="172848" y="1122034"/>
                  <a:pt x="446525" y="983787"/>
                </a:cubicBezTo>
                <a:cubicBezTo>
                  <a:pt x="446525" y="983787"/>
                  <a:pt x="446525" y="983787"/>
                  <a:pt x="2384838" y="14858"/>
                </a:cubicBezTo>
                <a:close/>
              </a:path>
            </a:pathLst>
          </a:custGeom>
          <a:solidFill>
            <a:schemeClr val="accent1">
              <a:alpha val="9000"/>
            </a:schemeClr>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ppt_x"/>
                                          </p:val>
                                        </p:tav>
                                        <p:tav tm="100000">
                                          <p:val>
                                            <p:strVal val="#ppt_x"/>
                                          </p:val>
                                        </p:tav>
                                      </p:tavLst>
                                    </p:anim>
                                    <p:anim calcmode="lin" valueType="num">
                                      <p:cBhvr additive="base">
                                        <p:cTn id="8" dur="125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2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par>
                                <p:cTn id="18" presetID="31" presetClass="entr" presetSubtype="0" fill="hold" grpId="0" nodeType="withEffect">
                                  <p:stCondLst>
                                    <p:cond delay="75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 calcmode="lin" valueType="num">
                                      <p:cBhvr>
                                        <p:cTn id="22" dur="500" fill="hold"/>
                                        <p:tgtEl>
                                          <p:spTgt spid="10"/>
                                        </p:tgtEl>
                                        <p:attrNameLst>
                                          <p:attrName>style.rotation</p:attrName>
                                        </p:attrNameLst>
                                      </p:cBhvr>
                                      <p:tavLst>
                                        <p:tav tm="0">
                                          <p:val>
                                            <p:fltVal val="90"/>
                                          </p:val>
                                        </p:tav>
                                        <p:tav tm="100000">
                                          <p:val>
                                            <p:fltVal val="0"/>
                                          </p:val>
                                        </p:tav>
                                      </p:tavLst>
                                    </p:anim>
                                    <p:animEffect transition="in" filter="fade">
                                      <p:cBhvr>
                                        <p:cTn id="23" dur="500"/>
                                        <p:tgtEl>
                                          <p:spTgt spid="10"/>
                                        </p:tgtEl>
                                      </p:cBhvr>
                                    </p:animEffect>
                                  </p:childTnLst>
                                </p:cTn>
                              </p:par>
                              <p:par>
                                <p:cTn id="24" presetID="31" presetClass="entr" presetSubtype="0" fill="hold" grpId="0" nodeType="withEffect">
                                  <p:stCondLst>
                                    <p:cond delay="25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 calcmode="lin" valueType="num">
                                      <p:cBhvr>
                                        <p:cTn id="28" dur="500" fill="hold"/>
                                        <p:tgtEl>
                                          <p:spTgt spid="5"/>
                                        </p:tgtEl>
                                        <p:attrNameLst>
                                          <p:attrName>style.rotation</p:attrName>
                                        </p:attrNameLst>
                                      </p:cBhvr>
                                      <p:tavLst>
                                        <p:tav tm="0">
                                          <p:val>
                                            <p:fltVal val="90"/>
                                          </p:val>
                                        </p:tav>
                                        <p:tav tm="100000">
                                          <p:val>
                                            <p:fltVal val="0"/>
                                          </p:val>
                                        </p:tav>
                                      </p:tavLst>
                                    </p:anim>
                                    <p:animEffect transition="in" filter="fade">
                                      <p:cBhvr>
                                        <p:cTn id="2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bldLvl="0" animBg="1"/>
      <p:bldP spid="6" grpId="0"/>
      <p:bldP spid="9" grpId="0"/>
      <p:bldP spid="10"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7"/>
          <p:cNvGrpSpPr/>
          <p:nvPr/>
        </p:nvGrpSpPr>
        <p:grpSpPr>
          <a:xfrm>
            <a:off x="2639816" y="1069852"/>
            <a:ext cx="1737360" cy="5173980"/>
            <a:chOff x="5276457" y="1752600"/>
            <a:chExt cx="3474720" cy="10652760"/>
          </a:xfrm>
        </p:grpSpPr>
        <p:cxnSp>
          <p:nvCxnSpPr>
            <p:cNvPr id="3" name="Straight Connector 62"/>
            <p:cNvCxnSpPr/>
            <p:nvPr/>
          </p:nvCxnSpPr>
          <p:spPr>
            <a:xfrm>
              <a:off x="5276457" y="1752600"/>
              <a:ext cx="0" cy="106527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64"/>
            <p:cNvCxnSpPr/>
            <p:nvPr/>
          </p:nvCxnSpPr>
          <p:spPr>
            <a:xfrm>
              <a:off x="8751177" y="1752600"/>
              <a:ext cx="0" cy="106527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5" name="Straight Connector 65"/>
          <p:cNvCxnSpPr/>
          <p:nvPr/>
        </p:nvCxnSpPr>
        <p:spPr>
          <a:xfrm>
            <a:off x="838200" y="2778014"/>
            <a:ext cx="52578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73"/>
          <p:cNvCxnSpPr/>
          <p:nvPr/>
        </p:nvCxnSpPr>
        <p:spPr>
          <a:xfrm>
            <a:off x="838200" y="4454018"/>
            <a:ext cx="52578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1189687" y="1306541"/>
            <a:ext cx="4669906" cy="4682396"/>
            <a:chOff x="1189687" y="1306541"/>
            <a:chExt cx="4669906" cy="4682396"/>
          </a:xfrm>
          <a:blipFill rotWithShape="1">
            <a:blip r:embed="rId1"/>
            <a:stretch>
              <a:fillRect b="-10000"/>
            </a:stretch>
          </a:blipFill>
        </p:grpSpPr>
        <p:sp>
          <p:nvSpPr>
            <p:cNvPr id="11" name="Rectangle 17"/>
            <p:cNvSpPr/>
            <p:nvPr/>
          </p:nvSpPr>
          <p:spPr>
            <a:xfrm>
              <a:off x="1189687" y="1306541"/>
              <a:ext cx="1252995" cy="12555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sym typeface="Arial" panose="020B0604020202020204" pitchFamily="34" charset="0"/>
              </a:endParaRPr>
            </a:p>
          </p:txBody>
        </p:sp>
        <p:sp>
          <p:nvSpPr>
            <p:cNvPr id="12" name="Rectangle 17"/>
            <p:cNvSpPr/>
            <p:nvPr/>
          </p:nvSpPr>
          <p:spPr>
            <a:xfrm>
              <a:off x="2895711" y="1306541"/>
              <a:ext cx="1252995" cy="12555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sym typeface="Arial" panose="020B0604020202020204" pitchFamily="34" charset="0"/>
              </a:endParaRPr>
            </a:p>
          </p:txBody>
        </p:sp>
        <p:sp>
          <p:nvSpPr>
            <p:cNvPr id="13" name="Rectangle 17"/>
            <p:cNvSpPr/>
            <p:nvPr/>
          </p:nvSpPr>
          <p:spPr>
            <a:xfrm>
              <a:off x="4606598" y="1306541"/>
              <a:ext cx="1252995" cy="12555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sym typeface="Arial" panose="020B0604020202020204" pitchFamily="34" charset="0"/>
              </a:endParaRPr>
            </a:p>
          </p:txBody>
        </p:sp>
        <p:sp>
          <p:nvSpPr>
            <p:cNvPr id="14" name="Rectangle 17"/>
            <p:cNvSpPr/>
            <p:nvPr/>
          </p:nvSpPr>
          <p:spPr>
            <a:xfrm>
              <a:off x="1189687" y="3008015"/>
              <a:ext cx="1252995" cy="12555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sym typeface="Arial" panose="020B0604020202020204" pitchFamily="34" charset="0"/>
              </a:endParaRPr>
            </a:p>
          </p:txBody>
        </p:sp>
        <p:sp>
          <p:nvSpPr>
            <p:cNvPr id="15" name="Rectangle 17"/>
            <p:cNvSpPr/>
            <p:nvPr/>
          </p:nvSpPr>
          <p:spPr>
            <a:xfrm>
              <a:off x="2895711" y="3008015"/>
              <a:ext cx="1252995" cy="12555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sym typeface="Arial" panose="020B0604020202020204" pitchFamily="34" charset="0"/>
              </a:endParaRPr>
            </a:p>
          </p:txBody>
        </p:sp>
        <p:sp>
          <p:nvSpPr>
            <p:cNvPr id="16" name="Rectangle 17"/>
            <p:cNvSpPr/>
            <p:nvPr/>
          </p:nvSpPr>
          <p:spPr>
            <a:xfrm>
              <a:off x="4606598" y="3008015"/>
              <a:ext cx="1252995" cy="12555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sym typeface="Arial" panose="020B0604020202020204" pitchFamily="34" charset="0"/>
              </a:endParaRPr>
            </a:p>
          </p:txBody>
        </p:sp>
        <p:sp>
          <p:nvSpPr>
            <p:cNvPr id="17" name="Rectangle 17"/>
            <p:cNvSpPr/>
            <p:nvPr/>
          </p:nvSpPr>
          <p:spPr>
            <a:xfrm>
              <a:off x="1189687" y="4733403"/>
              <a:ext cx="1252995" cy="12555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sym typeface="Arial" panose="020B0604020202020204" pitchFamily="34" charset="0"/>
              </a:endParaRPr>
            </a:p>
          </p:txBody>
        </p:sp>
        <p:sp>
          <p:nvSpPr>
            <p:cNvPr id="18" name="Rectangle 17"/>
            <p:cNvSpPr/>
            <p:nvPr/>
          </p:nvSpPr>
          <p:spPr>
            <a:xfrm>
              <a:off x="2895711" y="4733403"/>
              <a:ext cx="1252995" cy="12555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sym typeface="Arial" panose="020B0604020202020204" pitchFamily="34" charset="0"/>
              </a:endParaRPr>
            </a:p>
          </p:txBody>
        </p:sp>
        <p:sp>
          <p:nvSpPr>
            <p:cNvPr id="19" name="Rectangle 17"/>
            <p:cNvSpPr/>
            <p:nvPr/>
          </p:nvSpPr>
          <p:spPr>
            <a:xfrm>
              <a:off x="4606598" y="4733403"/>
              <a:ext cx="1252995" cy="12555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sym typeface="Arial" panose="020B0604020202020204" pitchFamily="34" charset="0"/>
              </a:endParaRPr>
            </a:p>
          </p:txBody>
        </p:sp>
      </p:grpSp>
      <p:cxnSp>
        <p:nvCxnSpPr>
          <p:cNvPr id="22" name="Google Shape;118;p21"/>
          <p:cNvCxnSpPr/>
          <p:nvPr/>
        </p:nvCxnSpPr>
        <p:spPr>
          <a:xfrm>
            <a:off x="7094855" y="4862195"/>
            <a:ext cx="598805" cy="0"/>
          </a:xfrm>
          <a:prstGeom prst="straightConnector1">
            <a:avLst/>
          </a:prstGeom>
          <a:noFill/>
          <a:ln w="38100" cap="flat" cmpd="sng">
            <a:solidFill>
              <a:schemeClr val="accent1"/>
            </a:solidFill>
            <a:prstDash val="solid"/>
            <a:miter lim="800000"/>
            <a:headEnd type="none" w="sm" len="sm"/>
            <a:tailEnd type="none" w="sm" len="sm"/>
          </a:ln>
        </p:spPr>
      </p:cxnSp>
      <p:sp>
        <p:nvSpPr>
          <p:cNvPr id="23" name="TextBox 7"/>
          <p:cNvSpPr txBox="1"/>
          <p:nvPr/>
        </p:nvSpPr>
        <p:spPr>
          <a:xfrm>
            <a:off x="6962903" y="785327"/>
            <a:ext cx="3662045" cy="1076325"/>
          </a:xfrm>
          <a:prstGeom prst="rect">
            <a:avLst/>
          </a:prstGeom>
          <a:noFill/>
        </p:spPr>
        <p:txBody>
          <a:bodyPr wrap="none" rtlCol="0">
            <a:spAutoFit/>
          </a:bodyPr>
          <a:lstStyle/>
          <a:p>
            <a:pPr algn="l"/>
            <a:endParaRPr lang="en-US" altLang="zh-CN"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a:p>
            <a:pPr algn="l"/>
            <a:r>
              <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Problem Statement</a:t>
            </a:r>
            <a:endPar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25" name="TextBox 24"/>
          <p:cNvSpPr txBox="1"/>
          <p:nvPr/>
        </p:nvSpPr>
        <p:spPr>
          <a:xfrm>
            <a:off x="6962903" y="2211136"/>
            <a:ext cx="3730928" cy="2141855"/>
          </a:xfrm>
          <a:prstGeom prst="rect">
            <a:avLst/>
          </a:prstGeom>
          <a:noFill/>
        </p:spPr>
        <p:txBody>
          <a:bodyPr wrap="square" lIns="91423" tIns="45712" rIns="91423" bIns="45712" rtlCol="0">
            <a:spAutoFit/>
          </a:bodyPr>
          <a:lstStyle/>
          <a:p>
            <a:pPr marL="0" marR="0" lvl="0" indent="0" algn="l" defTabSz="1217930" rtl="0" eaLnBrk="1" fontAlgn="auto" latinLnBrk="0" hangingPunct="1">
              <a:lnSpc>
                <a:spcPts val="2000"/>
              </a:lnSpc>
              <a:spcBef>
                <a:spcPts val="0"/>
              </a:spcBef>
              <a:spcAft>
                <a:spcPts val="0"/>
              </a:spcAft>
              <a:buClrTx/>
              <a:buSzTx/>
              <a:buFontTx/>
              <a:buNone/>
              <a:defRPr/>
            </a:pPr>
            <a:r>
              <a:rPr lang="zh-CN" altLang="en-US"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Now a days it is very difficult for an individual especially students and graduates who start their carrier in their respective field to move from their native place to the place where they have to work or complete their studies. There are so many difficulties like lack of knowledge of that respected area, language boundary, locality etc</a:t>
            </a:r>
            <a:endParaRPr lang="zh-CN" altLang="en-US"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27" name="矩形 3"/>
          <p:cNvSpPr/>
          <p:nvPr/>
        </p:nvSpPr>
        <p:spPr>
          <a:xfrm>
            <a:off x="0" y="6661150"/>
            <a:ext cx="12192000" cy="196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2"/>
          <p:cNvSpPr/>
          <p:nvPr/>
        </p:nvSpPr>
        <p:spPr>
          <a:xfrm>
            <a:off x="0" y="0"/>
            <a:ext cx="12192000" cy="6858000"/>
          </a:xfrm>
          <a:prstGeom prst="rect">
            <a:avLst/>
          </a:prstGeom>
          <a:blipFill>
            <a:blip r:embed="rId1">
              <a:extLst>
                <a:ext uri="{BEBA8EAE-BF5A-486C-A8C5-ECC9F3942E4B}">
                  <a14:imgProps xmlns:a14="http://schemas.microsoft.com/office/drawing/2010/main">
                    <a14:imgLayer r:embed="rId2">
                      <a14:imgEffect>
                        <a14:saturation sat="0"/>
                      </a14:imgEffect>
                    </a14:imgLayer>
                  </a14:imgProps>
                </a:ext>
              </a:extLst>
            </a:blip>
            <a:srcRect/>
            <a:stretch>
              <a:fillRect t="-1941" b="-194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4" name="Rectangle: Rounded Corners 1"/>
          <p:cNvSpPr/>
          <p:nvPr/>
        </p:nvSpPr>
        <p:spPr>
          <a:xfrm>
            <a:off x="1117442" y="1352550"/>
            <a:ext cx="9957116" cy="4645730"/>
          </a:xfrm>
          <a:prstGeom prst="roundRect">
            <a:avLst>
              <a:gd name="adj" fmla="val 5249"/>
            </a:avLst>
          </a:prstGeom>
          <a:solidFill>
            <a:schemeClr val="bg1"/>
          </a:solidFill>
          <a:ln>
            <a:noFill/>
          </a:ln>
          <a:effectLst>
            <a:outerShdw blurRad="965200" dist="368300" dir="5400000" sx="89000" sy="89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Arial" panose="020B0604020202020204" pitchFamily="34" charset="0"/>
              <a:sym typeface="Arial" panose="020B0604020202020204" pitchFamily="34" charset="0"/>
            </a:endParaRPr>
          </a:p>
        </p:txBody>
      </p:sp>
      <p:sp>
        <p:nvSpPr>
          <p:cNvPr id="5" name="Freeform: Shape 6"/>
          <p:cNvSpPr/>
          <p:nvPr/>
        </p:nvSpPr>
        <p:spPr>
          <a:xfrm>
            <a:off x="2319620" y="2532007"/>
            <a:ext cx="2024852" cy="2274426"/>
          </a:xfrm>
          <a:custGeom>
            <a:avLst/>
            <a:gdLst>
              <a:gd name="connsiteX0" fmla="*/ 1263423 w 2526846"/>
              <a:gd name="connsiteY0" fmla="*/ 0 h 2838291"/>
              <a:gd name="connsiteX1" fmla="*/ 1396808 w 2526846"/>
              <a:gd name="connsiteY1" fmla="*/ 31204 h 2838291"/>
              <a:gd name="connsiteX2" fmla="*/ 2361449 w 2526846"/>
              <a:gd name="connsiteY2" fmla="*/ 513410 h 2838291"/>
              <a:gd name="connsiteX3" fmla="*/ 2526846 w 2526846"/>
              <a:gd name="connsiteY3" fmla="*/ 781183 h 2838291"/>
              <a:gd name="connsiteX4" fmla="*/ 2526846 w 2526846"/>
              <a:gd name="connsiteY4" fmla="*/ 2057108 h 2838291"/>
              <a:gd name="connsiteX5" fmla="*/ 2361449 w 2526846"/>
              <a:gd name="connsiteY5" fmla="*/ 2324881 h 2838291"/>
              <a:gd name="connsiteX6" fmla="*/ 1396808 w 2526846"/>
              <a:gd name="connsiteY6" fmla="*/ 2807087 h 2838291"/>
              <a:gd name="connsiteX7" fmla="*/ 1130038 w 2526846"/>
              <a:gd name="connsiteY7" fmla="*/ 2807087 h 2838291"/>
              <a:gd name="connsiteX8" fmla="*/ 165398 w 2526846"/>
              <a:gd name="connsiteY8" fmla="*/ 2324881 h 2838291"/>
              <a:gd name="connsiteX9" fmla="*/ 0 w 2526846"/>
              <a:gd name="connsiteY9" fmla="*/ 2057108 h 2838291"/>
              <a:gd name="connsiteX10" fmla="*/ 0 w 2526846"/>
              <a:gd name="connsiteY10" fmla="*/ 781183 h 2838291"/>
              <a:gd name="connsiteX11" fmla="*/ 165398 w 2526846"/>
              <a:gd name="connsiteY11" fmla="*/ 513410 h 2838291"/>
              <a:gd name="connsiteX12" fmla="*/ 1130038 w 2526846"/>
              <a:gd name="connsiteY12" fmla="*/ 31204 h 2838291"/>
              <a:gd name="connsiteX13" fmla="*/ 1263423 w 2526846"/>
              <a:gd name="connsiteY13" fmla="*/ 0 h 2838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26846" h="2838291">
                <a:moveTo>
                  <a:pt x="1263423" y="0"/>
                </a:moveTo>
                <a:cubicBezTo>
                  <a:pt x="1309041" y="0"/>
                  <a:pt x="1354659" y="10401"/>
                  <a:pt x="1396808" y="31204"/>
                </a:cubicBezTo>
                <a:cubicBezTo>
                  <a:pt x="1396808" y="31204"/>
                  <a:pt x="1396808" y="31204"/>
                  <a:pt x="2361449" y="513410"/>
                </a:cubicBezTo>
                <a:cubicBezTo>
                  <a:pt x="2462821" y="564618"/>
                  <a:pt x="2526846" y="668100"/>
                  <a:pt x="2526846" y="781183"/>
                </a:cubicBezTo>
                <a:cubicBezTo>
                  <a:pt x="2526846" y="781183"/>
                  <a:pt x="2526846" y="781183"/>
                  <a:pt x="2526846" y="2057108"/>
                </a:cubicBezTo>
                <a:cubicBezTo>
                  <a:pt x="2526846" y="2170191"/>
                  <a:pt x="2462821" y="2273674"/>
                  <a:pt x="2361449" y="2324881"/>
                </a:cubicBezTo>
                <a:cubicBezTo>
                  <a:pt x="2361449" y="2324881"/>
                  <a:pt x="2361449" y="2324881"/>
                  <a:pt x="1396808" y="2807087"/>
                </a:cubicBezTo>
                <a:cubicBezTo>
                  <a:pt x="1312509" y="2848693"/>
                  <a:pt x="1214337" y="2848693"/>
                  <a:pt x="1130038" y="2807087"/>
                </a:cubicBezTo>
                <a:cubicBezTo>
                  <a:pt x="1130038" y="2807087"/>
                  <a:pt x="1130038" y="2807087"/>
                  <a:pt x="165398" y="2324881"/>
                </a:cubicBezTo>
                <a:cubicBezTo>
                  <a:pt x="64025" y="2273674"/>
                  <a:pt x="0" y="2170191"/>
                  <a:pt x="0" y="2057108"/>
                </a:cubicBezTo>
                <a:cubicBezTo>
                  <a:pt x="0" y="2057108"/>
                  <a:pt x="0" y="2057108"/>
                  <a:pt x="0" y="781183"/>
                </a:cubicBezTo>
                <a:cubicBezTo>
                  <a:pt x="0" y="668100"/>
                  <a:pt x="64025" y="564618"/>
                  <a:pt x="165398" y="513410"/>
                </a:cubicBezTo>
                <a:cubicBezTo>
                  <a:pt x="165398" y="513410"/>
                  <a:pt x="165398" y="513410"/>
                  <a:pt x="1130038" y="31204"/>
                </a:cubicBezTo>
                <a:cubicBezTo>
                  <a:pt x="1172188" y="10401"/>
                  <a:pt x="1217806" y="0"/>
                  <a:pt x="1263423" y="0"/>
                </a:cubicBezTo>
                <a:close/>
              </a:path>
            </a:pathLst>
          </a:custGeom>
          <a:solidFill>
            <a:schemeClr val="accent1"/>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6" name="文本框 20"/>
          <p:cNvSpPr txBox="1"/>
          <p:nvPr/>
        </p:nvSpPr>
        <p:spPr>
          <a:xfrm>
            <a:off x="5288869" y="3118747"/>
            <a:ext cx="3989886" cy="706755"/>
          </a:xfrm>
          <a:prstGeom prst="rect">
            <a:avLst/>
          </a:prstGeom>
          <a:noFill/>
        </p:spPr>
        <p:txBody>
          <a:bodyPr wrap="square" rtlCol="0">
            <a:spAutoFit/>
            <a:scene3d>
              <a:camera prst="orthographicFront"/>
              <a:lightRig rig="threePt" dir="t">
                <a:rot lat="0" lon="0" rev="0"/>
              </a:lightRig>
            </a:scene3d>
            <a:sp3d contourW="12700"/>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rPr>
              <a:t>Objectives</a:t>
            </a:r>
            <a:endParaRPr kumimoji="0" lang="en-US" altLang="zh-CN" sz="4000" b="1" i="0" u="none" strike="noStrike" kern="1200" cap="none" spc="0" normalizeH="0" baseline="0" noProof="0" dirty="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p:txBody>
      </p:sp>
      <p:sp>
        <p:nvSpPr>
          <p:cNvPr id="7" name="TextBox 1164" descr="e7d195523061f1c03a90ee8e42cb24248e56383cd534985688F9F494128731F165EE95AB4B0C0A38076AAEA07667B1565C446FC45FF01DFB0E885BCDBDF3A284F3DB14DA61DD97F0BAB2E6C668FB4931659DCAC52277681B35A97A58EB1CDE1A30E511E1F70EEB23193653529328E29B82636547E25AC41088D20F0A52114429D13EF1D12E4FBA26373564D4CAB325C9"/>
          <p:cNvSpPr txBox="1"/>
          <p:nvPr/>
        </p:nvSpPr>
        <p:spPr>
          <a:xfrm>
            <a:off x="5288869" y="3840899"/>
            <a:ext cx="3989887" cy="27559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id-ID"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rPr>
              <a:t>Hostel Finder</a:t>
            </a:r>
            <a:endParaRPr kumimoji="0" lang="en-US" altLang="id-ID" sz="1200" b="0"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sym typeface="Arial" panose="020B0604020202020204" pitchFamily="34" charset="0"/>
            </a:endParaRPr>
          </a:p>
        </p:txBody>
      </p:sp>
      <p:sp>
        <p:nvSpPr>
          <p:cNvPr id="9" name="TextBox 11"/>
          <p:cNvSpPr txBox="1"/>
          <p:nvPr/>
        </p:nvSpPr>
        <p:spPr>
          <a:xfrm flipH="1">
            <a:off x="2492664" y="3069055"/>
            <a:ext cx="1678764" cy="1198880"/>
          </a:xfrm>
          <a:prstGeom prst="rect">
            <a:avLst/>
          </a:prstGeom>
          <a:noFill/>
        </p:spPr>
        <p:txBody>
          <a:bodyPr wrap="square" rtlCol="0">
            <a:spAutoFit/>
          </a:bodyPr>
          <a:lstStyle/>
          <a:p>
            <a:pPr algn="ctr"/>
            <a:r>
              <a:rPr lang="en-US" sz="7200" dirty="0">
                <a:solidFill>
                  <a:schemeClr val="bg1"/>
                </a:solidFill>
                <a:latin typeface="Arial" panose="020B0604020202020204" pitchFamily="34" charset="0"/>
                <a:ea typeface="Arial" panose="020B0604020202020204" pitchFamily="34" charset="0"/>
                <a:sym typeface="Arial" panose="020B0604020202020204" pitchFamily="34" charset="0"/>
              </a:rPr>
              <a:t>02</a:t>
            </a:r>
            <a:endParaRPr lang="id-ID" sz="7200"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sp>
        <p:nvSpPr>
          <p:cNvPr id="10" name="Freeform: Shape 35"/>
          <p:cNvSpPr/>
          <p:nvPr/>
        </p:nvSpPr>
        <p:spPr>
          <a:xfrm>
            <a:off x="711593" y="655672"/>
            <a:ext cx="1487926" cy="1495840"/>
          </a:xfrm>
          <a:custGeom>
            <a:avLst/>
            <a:gdLst>
              <a:gd name="connsiteX0" fmla="*/ 2414562 w 6821714"/>
              <a:gd name="connsiteY0" fmla="*/ 0 h 6857998"/>
              <a:gd name="connsiteX1" fmla="*/ 4407154 w 6821714"/>
              <a:gd name="connsiteY1" fmla="*/ 0 h 6857998"/>
              <a:gd name="connsiteX2" fmla="*/ 4506974 w 6821714"/>
              <a:gd name="connsiteY2" fmla="*/ 49899 h 6857998"/>
              <a:gd name="connsiteX3" fmla="*/ 6375193 w 6821714"/>
              <a:gd name="connsiteY3" fmla="*/ 983787 h 6857998"/>
              <a:gd name="connsiteX4" fmla="*/ 6821714 w 6821714"/>
              <a:gd name="connsiteY4" fmla="*/ 1706694 h 6857998"/>
              <a:gd name="connsiteX5" fmla="*/ 6821714 w 6821714"/>
              <a:gd name="connsiteY5" fmla="*/ 5151307 h 6857998"/>
              <a:gd name="connsiteX6" fmla="*/ 6375193 w 6821714"/>
              <a:gd name="connsiteY6" fmla="*/ 5874213 h 6857998"/>
              <a:gd name="connsiteX7" fmla="*/ 4436877 w 6821714"/>
              <a:gd name="connsiteY7" fmla="*/ 6843142 h 6857998"/>
              <a:gd name="connsiteX8" fmla="*/ 4407158 w 6821714"/>
              <a:gd name="connsiteY8" fmla="*/ 6857998 h 6857998"/>
              <a:gd name="connsiteX9" fmla="*/ 2414557 w 6821714"/>
              <a:gd name="connsiteY9" fmla="*/ 6857998 h 6857998"/>
              <a:gd name="connsiteX10" fmla="*/ 2314741 w 6821714"/>
              <a:gd name="connsiteY10" fmla="*/ 6808102 h 6857998"/>
              <a:gd name="connsiteX11" fmla="*/ 446525 w 6821714"/>
              <a:gd name="connsiteY11" fmla="*/ 5874213 h 6857998"/>
              <a:gd name="connsiteX12" fmla="*/ 0 w 6821714"/>
              <a:gd name="connsiteY12" fmla="*/ 5151307 h 6857998"/>
              <a:gd name="connsiteX13" fmla="*/ 0 w 6821714"/>
              <a:gd name="connsiteY13" fmla="*/ 1706694 h 6857998"/>
              <a:gd name="connsiteX14" fmla="*/ 446525 w 6821714"/>
              <a:gd name="connsiteY14" fmla="*/ 983787 h 6857998"/>
              <a:gd name="connsiteX15" fmla="*/ 2384838 w 6821714"/>
              <a:gd name="connsiteY15" fmla="*/ 1485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21714" h="6857998">
                <a:moveTo>
                  <a:pt x="2414562" y="0"/>
                </a:moveTo>
                <a:lnTo>
                  <a:pt x="4407154" y="0"/>
                </a:lnTo>
                <a:lnTo>
                  <a:pt x="4506974" y="49899"/>
                </a:lnTo>
                <a:cubicBezTo>
                  <a:pt x="4892508" y="242620"/>
                  <a:pt x="5479987" y="536290"/>
                  <a:pt x="6375193" y="983787"/>
                </a:cubicBezTo>
                <a:cubicBezTo>
                  <a:pt x="6648866" y="1122034"/>
                  <a:pt x="6821714" y="1401404"/>
                  <a:pt x="6821714" y="1706694"/>
                </a:cubicBezTo>
                <a:cubicBezTo>
                  <a:pt x="6821714" y="1706694"/>
                  <a:pt x="6821714" y="1706694"/>
                  <a:pt x="6821714" y="5151307"/>
                </a:cubicBezTo>
                <a:cubicBezTo>
                  <a:pt x="6821714" y="5456597"/>
                  <a:pt x="6648866" y="5735970"/>
                  <a:pt x="6375193" y="5874213"/>
                </a:cubicBezTo>
                <a:cubicBezTo>
                  <a:pt x="6375193" y="5874213"/>
                  <a:pt x="6375193" y="5874213"/>
                  <a:pt x="4436877" y="6843142"/>
                </a:cubicBezTo>
                <a:lnTo>
                  <a:pt x="4407158" y="6857998"/>
                </a:lnTo>
                <a:lnTo>
                  <a:pt x="2414557" y="6857998"/>
                </a:lnTo>
                <a:lnTo>
                  <a:pt x="2314741" y="6808102"/>
                </a:lnTo>
                <a:cubicBezTo>
                  <a:pt x="1929209" y="6615381"/>
                  <a:pt x="1341730" y="6321711"/>
                  <a:pt x="446525" y="5874213"/>
                </a:cubicBezTo>
                <a:cubicBezTo>
                  <a:pt x="172848" y="5735970"/>
                  <a:pt x="0" y="5456597"/>
                  <a:pt x="0" y="5151307"/>
                </a:cubicBezTo>
                <a:cubicBezTo>
                  <a:pt x="0" y="5151307"/>
                  <a:pt x="0" y="5151307"/>
                  <a:pt x="0" y="1706694"/>
                </a:cubicBezTo>
                <a:cubicBezTo>
                  <a:pt x="0" y="1401404"/>
                  <a:pt x="172848" y="1122034"/>
                  <a:pt x="446525" y="983787"/>
                </a:cubicBezTo>
                <a:cubicBezTo>
                  <a:pt x="446525" y="983787"/>
                  <a:pt x="446525" y="983787"/>
                  <a:pt x="2384838" y="14858"/>
                </a:cubicBezTo>
                <a:close/>
              </a:path>
            </a:pathLst>
          </a:custGeom>
          <a:solidFill>
            <a:schemeClr val="accent1">
              <a:alpha val="9000"/>
            </a:schemeClr>
          </a:solidFill>
          <a:ln>
            <a:noFill/>
          </a:ln>
          <a:effectLst>
            <a:outerShdw blurRad="1270000" sx="85000" sy="85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600" b="1" dirty="0">
              <a:solidFill>
                <a:schemeClr val="bg1">
                  <a:lumMod val="95000"/>
                  <a:alpha val="40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ppt_x"/>
                                          </p:val>
                                        </p:tav>
                                        <p:tav tm="100000">
                                          <p:val>
                                            <p:strVal val="#ppt_x"/>
                                          </p:val>
                                        </p:tav>
                                      </p:tavLst>
                                    </p:anim>
                                    <p:anim calcmode="lin" valueType="num">
                                      <p:cBhvr additive="base">
                                        <p:cTn id="8" dur="125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2000"/>
                            </p:stCondLst>
                            <p:childTnLst>
                              <p:par>
                                <p:cTn id="13" presetID="42"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par>
                                <p:cTn id="18" presetID="31" presetClass="entr" presetSubtype="0" fill="hold" grpId="0" nodeType="withEffect">
                                  <p:stCondLst>
                                    <p:cond delay="75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 calcmode="lin" valueType="num">
                                      <p:cBhvr>
                                        <p:cTn id="22" dur="500" fill="hold"/>
                                        <p:tgtEl>
                                          <p:spTgt spid="10"/>
                                        </p:tgtEl>
                                        <p:attrNameLst>
                                          <p:attrName>style.rotation</p:attrName>
                                        </p:attrNameLst>
                                      </p:cBhvr>
                                      <p:tavLst>
                                        <p:tav tm="0">
                                          <p:val>
                                            <p:fltVal val="90"/>
                                          </p:val>
                                        </p:tav>
                                        <p:tav tm="100000">
                                          <p:val>
                                            <p:fltVal val="0"/>
                                          </p:val>
                                        </p:tav>
                                      </p:tavLst>
                                    </p:anim>
                                    <p:animEffect transition="in" filter="fade">
                                      <p:cBhvr>
                                        <p:cTn id="23" dur="500"/>
                                        <p:tgtEl>
                                          <p:spTgt spid="10"/>
                                        </p:tgtEl>
                                      </p:cBhvr>
                                    </p:animEffect>
                                  </p:childTnLst>
                                </p:cTn>
                              </p:par>
                              <p:par>
                                <p:cTn id="24" presetID="31" presetClass="entr" presetSubtype="0" fill="hold" grpId="0" nodeType="withEffect">
                                  <p:stCondLst>
                                    <p:cond delay="25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 calcmode="lin" valueType="num">
                                      <p:cBhvr>
                                        <p:cTn id="28" dur="500" fill="hold"/>
                                        <p:tgtEl>
                                          <p:spTgt spid="5"/>
                                        </p:tgtEl>
                                        <p:attrNameLst>
                                          <p:attrName>style.rotation</p:attrName>
                                        </p:attrNameLst>
                                      </p:cBhvr>
                                      <p:tavLst>
                                        <p:tav tm="0">
                                          <p:val>
                                            <p:fltVal val="90"/>
                                          </p:val>
                                        </p:tav>
                                        <p:tav tm="100000">
                                          <p:val>
                                            <p:fltVal val="0"/>
                                          </p:val>
                                        </p:tav>
                                      </p:tavLst>
                                    </p:anim>
                                    <p:animEffect transition="in" filter="fade">
                                      <p:cBhvr>
                                        <p:cTn id="2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9" grpId="0"/>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2"/>
          <p:cNvSpPr/>
          <p:nvPr/>
        </p:nvSpPr>
        <p:spPr>
          <a:xfrm rot="5400000">
            <a:off x="-2348779" y="2348782"/>
            <a:ext cx="6896471" cy="2198913"/>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l="100000" b="100000"/>
            </a:path>
            <a:tileRect t="-100000" r="-100000"/>
          </a:gra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Arial" panose="020B0604020202020204" pitchFamily="34" charset="0"/>
              <a:sym typeface="Arial" panose="020B0604020202020204" pitchFamily="34" charset="0"/>
            </a:endParaRPr>
          </a:p>
        </p:txBody>
      </p:sp>
      <p:sp>
        <p:nvSpPr>
          <p:cNvPr id="42" name="Picture Placeholder 1"/>
          <p:cNvSpPr txBox="1"/>
          <p:nvPr/>
        </p:nvSpPr>
        <p:spPr>
          <a:xfrm>
            <a:off x="545827" y="599176"/>
            <a:ext cx="5404758" cy="5698672"/>
          </a:xfrm>
          <a:custGeom>
            <a:avLst/>
            <a:gdLst>
              <a:gd name="connsiteX0" fmla="*/ 0 w 5404758"/>
              <a:gd name="connsiteY0" fmla="*/ 0 h 5698672"/>
              <a:gd name="connsiteX1" fmla="*/ 2702379 w 5404758"/>
              <a:gd name="connsiteY1" fmla="*/ 0 h 5698672"/>
              <a:gd name="connsiteX2" fmla="*/ 5404758 w 5404758"/>
              <a:gd name="connsiteY2" fmla="*/ 2849336 h 5698672"/>
              <a:gd name="connsiteX3" fmla="*/ 2702379 w 5404758"/>
              <a:gd name="connsiteY3" fmla="*/ 5698672 h 5698672"/>
              <a:gd name="connsiteX4" fmla="*/ 0 w 5404758"/>
              <a:gd name="connsiteY4" fmla="*/ 5698671 h 5698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4758" h="5698672">
                <a:moveTo>
                  <a:pt x="0" y="0"/>
                </a:moveTo>
                <a:lnTo>
                  <a:pt x="2702379" y="0"/>
                </a:lnTo>
                <a:cubicBezTo>
                  <a:pt x="4194862" y="0"/>
                  <a:pt x="5404758" y="1275691"/>
                  <a:pt x="5404758" y="2849336"/>
                </a:cubicBezTo>
                <a:cubicBezTo>
                  <a:pt x="5404758" y="4422981"/>
                  <a:pt x="4194862" y="5698672"/>
                  <a:pt x="2702379" y="5698672"/>
                </a:cubicBezTo>
                <a:lnTo>
                  <a:pt x="0" y="5698671"/>
                </a:lnTo>
                <a:close/>
              </a:path>
            </a:pathLst>
          </a:custGeom>
          <a:blipFill rotWithShape="1">
            <a:blip r:embed="rId1"/>
            <a:stretch>
              <a:fillRect/>
            </a:stretch>
          </a:blipFill>
        </p:spPr>
        <p:txBody>
          <a:bodyPr/>
          <a:lstStyle/>
          <a:p>
            <a:endParaRPr lang="zh-CN" altLang="en-US">
              <a:latin typeface="Arial" panose="020B0604020202020204" pitchFamily="34" charset="0"/>
              <a:ea typeface="Arial" panose="020B0604020202020204" pitchFamily="34" charset="0"/>
              <a:sym typeface="Arial" panose="020B0604020202020204" pitchFamily="34" charset="0"/>
            </a:endParaRPr>
          </a:p>
        </p:txBody>
      </p:sp>
      <p:sp>
        <p:nvSpPr>
          <p:cNvPr id="43" name="TextBox 7"/>
          <p:cNvSpPr txBox="1"/>
          <p:nvPr/>
        </p:nvSpPr>
        <p:spPr>
          <a:xfrm>
            <a:off x="6884670" y="1275715"/>
            <a:ext cx="4367530" cy="1076325"/>
          </a:xfrm>
          <a:prstGeom prst="rect">
            <a:avLst/>
          </a:prstGeom>
          <a:noFill/>
        </p:spPr>
        <p:txBody>
          <a:bodyPr wrap="square" rtlCol="0">
            <a:spAutoFit/>
          </a:bodyPr>
          <a:lstStyle/>
          <a:p>
            <a:pPr algn="l"/>
            <a:r>
              <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To reduce efforts of the individual</a:t>
            </a:r>
            <a:endPar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45" name="TextBox 14"/>
          <p:cNvSpPr txBox="1"/>
          <p:nvPr/>
        </p:nvSpPr>
        <p:spPr>
          <a:xfrm>
            <a:off x="6884690" y="3425914"/>
            <a:ext cx="790254" cy="584775"/>
          </a:xfrm>
          <a:prstGeom prst="rect">
            <a:avLst/>
          </a:prstGeom>
          <a:noFill/>
        </p:spPr>
        <p:txBody>
          <a:bodyPr wrap="square" rtlCol="0">
            <a:spAutoFit/>
          </a:bodyPr>
          <a:lstStyle/>
          <a:p>
            <a:r>
              <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rPr>
              <a:t>01</a:t>
            </a:r>
            <a:endPar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endParaRPr>
          </a:p>
        </p:txBody>
      </p:sp>
      <p:sp>
        <p:nvSpPr>
          <p:cNvPr id="46" name="TextBox 17"/>
          <p:cNvSpPr txBox="1"/>
          <p:nvPr/>
        </p:nvSpPr>
        <p:spPr>
          <a:xfrm>
            <a:off x="6884690" y="4735965"/>
            <a:ext cx="790254" cy="584775"/>
          </a:xfrm>
          <a:prstGeom prst="rect">
            <a:avLst/>
          </a:prstGeom>
          <a:noFill/>
        </p:spPr>
        <p:txBody>
          <a:bodyPr wrap="square" rtlCol="0">
            <a:spAutoFit/>
          </a:bodyPr>
          <a:lstStyle/>
          <a:p>
            <a:r>
              <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rPr>
              <a:t>02</a:t>
            </a:r>
            <a:endPar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endParaRPr>
          </a:p>
        </p:txBody>
      </p:sp>
      <p:sp>
        <p:nvSpPr>
          <p:cNvPr id="47" name="矩形 46"/>
          <p:cNvSpPr/>
          <p:nvPr/>
        </p:nvSpPr>
        <p:spPr>
          <a:xfrm>
            <a:off x="7674944" y="3721735"/>
            <a:ext cx="3577055" cy="602615"/>
          </a:xfrm>
          <a:prstGeom prst="rect">
            <a:avLst/>
          </a:prstGeom>
        </p:spPr>
        <p:txBody>
          <a:bodyPr wrap="square" lIns="91433" tIns="45716" rIns="91433" bIns="45716">
            <a:spAutoFit/>
          </a:bodyPr>
          <a:lstStyle/>
          <a:p>
            <a:pPr lvl="0" algn="l">
              <a:lnSpc>
                <a:spcPts val="2000"/>
              </a:lnSpc>
              <a:defRPr/>
            </a:pPr>
            <a:r>
              <a:rPr lang="en-US" altLang="zh-CN"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To help the Students or Employee to Find Hostel in new and unknown area Easily and Efficiently</a:t>
            </a:r>
            <a:endParaRPr lang="en-US" altLang="zh-CN"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48" name="矩形 47"/>
          <p:cNvSpPr/>
          <p:nvPr/>
        </p:nvSpPr>
        <p:spPr>
          <a:xfrm>
            <a:off x="7675245" y="3371215"/>
            <a:ext cx="3247390" cy="375920"/>
          </a:xfrm>
          <a:prstGeom prst="rect">
            <a:avLst/>
          </a:prstGeom>
        </p:spPr>
        <p:txBody>
          <a:bodyPr wrap="square" lIns="91433" tIns="45716" rIns="91433" bIns="45716">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6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rPr>
              <a:t>For Student/Employee</a:t>
            </a:r>
            <a:endParaRPr kumimoji="0" lang="en-US" altLang="zh-CN" sz="186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49" name="矩形 48"/>
          <p:cNvSpPr/>
          <p:nvPr/>
        </p:nvSpPr>
        <p:spPr>
          <a:xfrm>
            <a:off x="7674944" y="5024918"/>
            <a:ext cx="3577055" cy="602615"/>
          </a:xfrm>
          <a:prstGeom prst="rect">
            <a:avLst/>
          </a:prstGeom>
        </p:spPr>
        <p:txBody>
          <a:bodyPr wrap="square" lIns="91433" tIns="45716" rIns="91433" bIns="45716">
            <a:spAutoFit/>
          </a:bodyPr>
          <a:lstStyle/>
          <a:p>
            <a:pPr lvl="0" algn="l">
              <a:lnSpc>
                <a:spcPts val="2000"/>
              </a:lnSpc>
              <a:defRPr/>
            </a:pPr>
            <a:r>
              <a:rPr lang="en-US" altLang="zh-CN"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To give the Boost to Local Hostel Business and to Provide an online Platform to </a:t>
            </a:r>
            <a:r>
              <a:rPr lang="en-US" altLang="zh-CN"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there Business.</a:t>
            </a:r>
            <a:endParaRPr lang="en-US" altLang="zh-CN"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50" name="矩形 49"/>
          <p:cNvSpPr/>
          <p:nvPr/>
        </p:nvSpPr>
        <p:spPr>
          <a:xfrm>
            <a:off x="7675245" y="4674870"/>
            <a:ext cx="3248025" cy="375920"/>
          </a:xfrm>
          <a:prstGeom prst="rect">
            <a:avLst/>
          </a:prstGeom>
        </p:spPr>
        <p:txBody>
          <a:bodyPr wrap="square" lIns="91433" tIns="45716" rIns="91433" bIns="45716">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6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rPr>
              <a:t>For Hostel Owners</a:t>
            </a:r>
            <a:endParaRPr kumimoji="0" lang="en-US" altLang="zh-CN" sz="1860" b="1" i="0" u="none" strike="noStrike" kern="1200" cap="none" spc="0" normalizeH="0" baseline="0" noProof="0" dirty="0">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39"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40" name="TextBox 7"/>
          <p:cNvSpPr txBox="1"/>
          <p:nvPr/>
        </p:nvSpPr>
        <p:spPr>
          <a:xfrm>
            <a:off x="4961003" y="240132"/>
            <a:ext cx="2367915" cy="460375"/>
          </a:xfrm>
          <a:prstGeom prst="rect">
            <a:avLst/>
          </a:prstGeom>
          <a:noFill/>
        </p:spPr>
        <p:txBody>
          <a:bodyPr wrap="none" rtlCol="0">
            <a:spAutoFit/>
          </a:bodyPr>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Objectives</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250" fill="hold"/>
                                        <p:tgtEl>
                                          <p:spTgt spid="48"/>
                                        </p:tgtEl>
                                        <p:attrNameLst>
                                          <p:attrName>ppt_w</p:attrName>
                                        </p:attrNameLst>
                                      </p:cBhvr>
                                      <p:tavLst>
                                        <p:tav tm="0">
                                          <p:val>
                                            <p:fltVal val="0"/>
                                          </p:val>
                                        </p:tav>
                                        <p:tav tm="100000">
                                          <p:val>
                                            <p:strVal val="#ppt_w"/>
                                          </p:val>
                                        </p:tav>
                                      </p:tavLst>
                                    </p:anim>
                                    <p:anim calcmode="lin" valueType="num">
                                      <p:cBhvr>
                                        <p:cTn id="8" dur="250" fill="hold"/>
                                        <p:tgtEl>
                                          <p:spTgt spid="48"/>
                                        </p:tgtEl>
                                        <p:attrNameLst>
                                          <p:attrName>ppt_h</p:attrName>
                                        </p:attrNameLst>
                                      </p:cBhvr>
                                      <p:tavLst>
                                        <p:tav tm="0">
                                          <p:val>
                                            <p:fltVal val="0"/>
                                          </p:val>
                                        </p:tav>
                                        <p:tav tm="100000">
                                          <p:val>
                                            <p:strVal val="#ppt_h"/>
                                          </p:val>
                                        </p:tav>
                                      </p:tavLst>
                                    </p:anim>
                                    <p:animEffect transition="in" filter="fade">
                                      <p:cBhvr>
                                        <p:cTn id="9" dur="250"/>
                                        <p:tgtEl>
                                          <p:spTgt spid="48"/>
                                        </p:tgtEl>
                                      </p:cBhvr>
                                    </p:animEffect>
                                  </p:childTnLst>
                                </p:cTn>
                              </p:par>
                            </p:childTnLst>
                          </p:cTn>
                        </p:par>
                        <p:par>
                          <p:cTn id="10" fill="hold">
                            <p:stCondLst>
                              <p:cond delay="500"/>
                            </p:stCondLst>
                            <p:childTnLst>
                              <p:par>
                                <p:cTn id="11" presetID="53" presetClass="entr" presetSubtype="16" fill="hold" grpId="0" nodeType="afterEffect">
                                  <p:stCondLst>
                                    <p:cond delay="0"/>
                                  </p:stCondLst>
                                  <p:iterate type="lt">
                                    <p:tmPct val="4054"/>
                                  </p:iterate>
                                  <p:childTnLst>
                                    <p:set>
                                      <p:cBhvr>
                                        <p:cTn id="12" dur="1" fill="hold">
                                          <p:stCondLst>
                                            <p:cond delay="0"/>
                                          </p:stCondLst>
                                        </p:cTn>
                                        <p:tgtEl>
                                          <p:spTgt spid="47"/>
                                        </p:tgtEl>
                                        <p:attrNameLst>
                                          <p:attrName>style.visibility</p:attrName>
                                        </p:attrNameLst>
                                      </p:cBhvr>
                                      <p:to>
                                        <p:strVal val="visible"/>
                                      </p:to>
                                    </p:set>
                                    <p:anim calcmode="lin" valueType="num">
                                      <p:cBhvr>
                                        <p:cTn id="13" dur="250" fill="hold"/>
                                        <p:tgtEl>
                                          <p:spTgt spid="47"/>
                                        </p:tgtEl>
                                        <p:attrNameLst>
                                          <p:attrName>ppt_w</p:attrName>
                                        </p:attrNameLst>
                                      </p:cBhvr>
                                      <p:tavLst>
                                        <p:tav tm="0">
                                          <p:val>
                                            <p:fltVal val="0"/>
                                          </p:val>
                                        </p:tav>
                                        <p:tav tm="100000">
                                          <p:val>
                                            <p:strVal val="#ppt_w"/>
                                          </p:val>
                                        </p:tav>
                                      </p:tavLst>
                                    </p:anim>
                                    <p:anim calcmode="lin" valueType="num">
                                      <p:cBhvr>
                                        <p:cTn id="14" dur="250" fill="hold"/>
                                        <p:tgtEl>
                                          <p:spTgt spid="47"/>
                                        </p:tgtEl>
                                        <p:attrNameLst>
                                          <p:attrName>ppt_h</p:attrName>
                                        </p:attrNameLst>
                                      </p:cBhvr>
                                      <p:tavLst>
                                        <p:tav tm="0">
                                          <p:val>
                                            <p:fltVal val="0"/>
                                          </p:val>
                                        </p:tav>
                                        <p:tav tm="100000">
                                          <p:val>
                                            <p:strVal val="#ppt_h"/>
                                          </p:val>
                                        </p:tav>
                                      </p:tavLst>
                                    </p:anim>
                                    <p:animEffect transition="in" filter="fade">
                                      <p:cBhvr>
                                        <p:cTn id="15" dur="250"/>
                                        <p:tgtEl>
                                          <p:spTgt spid="47"/>
                                        </p:tgtEl>
                                      </p:cBhvr>
                                    </p:animEffect>
                                  </p:childTnLst>
                                </p:cTn>
                              </p:par>
                            </p:childTnLst>
                          </p:cTn>
                        </p:par>
                        <p:par>
                          <p:cTn id="16" fill="hold">
                            <p:stCondLst>
                              <p:cond delay="1442"/>
                            </p:stCondLst>
                            <p:childTnLst>
                              <p:par>
                                <p:cTn id="17" presetID="53" presetClass="entr" presetSubtype="16" fill="hold" grpId="0" nodeType="afterEffect">
                                  <p:stCondLst>
                                    <p:cond delay="0"/>
                                  </p:stCondLst>
                                  <p:childTnLst>
                                    <p:set>
                                      <p:cBhvr>
                                        <p:cTn id="18" dur="1" fill="hold">
                                          <p:stCondLst>
                                            <p:cond delay="0"/>
                                          </p:stCondLst>
                                        </p:cTn>
                                        <p:tgtEl>
                                          <p:spTgt spid="50"/>
                                        </p:tgtEl>
                                        <p:attrNameLst>
                                          <p:attrName>style.visibility</p:attrName>
                                        </p:attrNameLst>
                                      </p:cBhvr>
                                      <p:to>
                                        <p:strVal val="visible"/>
                                      </p:to>
                                    </p:set>
                                    <p:anim calcmode="lin" valueType="num">
                                      <p:cBhvr>
                                        <p:cTn id="19" dur="250" fill="hold"/>
                                        <p:tgtEl>
                                          <p:spTgt spid="50"/>
                                        </p:tgtEl>
                                        <p:attrNameLst>
                                          <p:attrName>ppt_w</p:attrName>
                                        </p:attrNameLst>
                                      </p:cBhvr>
                                      <p:tavLst>
                                        <p:tav tm="0">
                                          <p:val>
                                            <p:fltVal val="0"/>
                                          </p:val>
                                        </p:tav>
                                        <p:tav tm="100000">
                                          <p:val>
                                            <p:strVal val="#ppt_w"/>
                                          </p:val>
                                        </p:tav>
                                      </p:tavLst>
                                    </p:anim>
                                    <p:anim calcmode="lin" valueType="num">
                                      <p:cBhvr>
                                        <p:cTn id="20" dur="250" fill="hold"/>
                                        <p:tgtEl>
                                          <p:spTgt spid="50"/>
                                        </p:tgtEl>
                                        <p:attrNameLst>
                                          <p:attrName>ppt_h</p:attrName>
                                        </p:attrNameLst>
                                      </p:cBhvr>
                                      <p:tavLst>
                                        <p:tav tm="0">
                                          <p:val>
                                            <p:fltVal val="0"/>
                                          </p:val>
                                        </p:tav>
                                        <p:tav tm="100000">
                                          <p:val>
                                            <p:strVal val="#ppt_h"/>
                                          </p:val>
                                        </p:tav>
                                      </p:tavLst>
                                    </p:anim>
                                    <p:animEffect transition="in" filter="fade">
                                      <p:cBhvr>
                                        <p:cTn id="21" dur="250"/>
                                        <p:tgtEl>
                                          <p:spTgt spid="50"/>
                                        </p:tgtEl>
                                      </p:cBhvr>
                                    </p:animEffect>
                                  </p:childTnLst>
                                </p:cTn>
                              </p:par>
                            </p:childTnLst>
                          </p:cTn>
                        </p:par>
                        <p:par>
                          <p:cTn id="22" fill="hold">
                            <p:stCondLst>
                              <p:cond delay="1942"/>
                            </p:stCondLst>
                            <p:childTnLst>
                              <p:par>
                                <p:cTn id="23" presetID="53" presetClass="entr" presetSubtype="16" fill="hold" grpId="0" nodeType="afterEffect">
                                  <p:stCondLst>
                                    <p:cond delay="0"/>
                                  </p:stCondLst>
                                  <p:iterate type="lt">
                                    <p:tmPct val="4054"/>
                                  </p:iterate>
                                  <p:childTnLst>
                                    <p:set>
                                      <p:cBhvr>
                                        <p:cTn id="24" dur="1" fill="hold">
                                          <p:stCondLst>
                                            <p:cond delay="0"/>
                                          </p:stCondLst>
                                        </p:cTn>
                                        <p:tgtEl>
                                          <p:spTgt spid="49"/>
                                        </p:tgtEl>
                                        <p:attrNameLst>
                                          <p:attrName>style.visibility</p:attrName>
                                        </p:attrNameLst>
                                      </p:cBhvr>
                                      <p:to>
                                        <p:strVal val="visible"/>
                                      </p:to>
                                    </p:set>
                                    <p:anim calcmode="lin" valueType="num">
                                      <p:cBhvr>
                                        <p:cTn id="25" dur="250" fill="hold"/>
                                        <p:tgtEl>
                                          <p:spTgt spid="49"/>
                                        </p:tgtEl>
                                        <p:attrNameLst>
                                          <p:attrName>ppt_w</p:attrName>
                                        </p:attrNameLst>
                                      </p:cBhvr>
                                      <p:tavLst>
                                        <p:tav tm="0">
                                          <p:val>
                                            <p:fltVal val="0"/>
                                          </p:val>
                                        </p:tav>
                                        <p:tav tm="100000">
                                          <p:val>
                                            <p:strVal val="#ppt_w"/>
                                          </p:val>
                                        </p:tav>
                                      </p:tavLst>
                                    </p:anim>
                                    <p:anim calcmode="lin" valueType="num">
                                      <p:cBhvr>
                                        <p:cTn id="26" dur="250" fill="hold"/>
                                        <p:tgtEl>
                                          <p:spTgt spid="49"/>
                                        </p:tgtEl>
                                        <p:attrNameLst>
                                          <p:attrName>ppt_h</p:attrName>
                                        </p:attrNameLst>
                                      </p:cBhvr>
                                      <p:tavLst>
                                        <p:tav tm="0">
                                          <p:val>
                                            <p:fltVal val="0"/>
                                          </p:val>
                                        </p:tav>
                                        <p:tav tm="100000">
                                          <p:val>
                                            <p:strVal val="#ppt_h"/>
                                          </p:val>
                                        </p:tav>
                                      </p:tavLst>
                                    </p:anim>
                                    <p:animEffect transition="in" filter="fade">
                                      <p:cBhvr>
                                        <p:cTn id="27" dur="25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P spid="49" grpId="0"/>
      <p:bldP spid="5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p:cNvSpPr/>
          <p:nvPr/>
        </p:nvSpPr>
        <p:spPr>
          <a:xfrm>
            <a:off x="0" y="2527443"/>
            <a:ext cx="3349375" cy="2732926"/>
          </a:xfrm>
          <a:prstGeom prst="rect">
            <a:avLst/>
          </a:prstGeom>
          <a:solidFill>
            <a:schemeClr val="accent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latin typeface="Arial" panose="020B0604020202020204" pitchFamily="34" charset="0"/>
              <a:ea typeface="Arial" panose="020B0604020202020204" pitchFamily="34" charset="0"/>
              <a:sym typeface="Arial" panose="020B0604020202020204" pitchFamily="34" charset="0"/>
            </a:endParaRPr>
          </a:p>
        </p:txBody>
      </p:sp>
      <p:sp>
        <p:nvSpPr>
          <p:cNvPr id="10" name="Rectangle 3"/>
          <p:cNvSpPr/>
          <p:nvPr/>
        </p:nvSpPr>
        <p:spPr>
          <a:xfrm>
            <a:off x="3349374" y="2527444"/>
            <a:ext cx="2587752" cy="2732926"/>
          </a:xfrm>
          <a:prstGeom prst="rect">
            <a:avLst/>
          </a:prstGeom>
          <a:blipFill rotWithShape="1">
            <a:blip r:embed="rId1"/>
            <a:stretch>
              <a:fillRect b="-1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panose="020B0604020202020204" pitchFamily="34" charset="0"/>
              <a:ea typeface="Arial" panose="020B0604020202020204" pitchFamily="34" charset="0"/>
              <a:sym typeface="Arial" panose="020B0604020202020204" pitchFamily="34" charset="0"/>
            </a:endParaRPr>
          </a:p>
        </p:txBody>
      </p:sp>
      <p:sp>
        <p:nvSpPr>
          <p:cNvPr id="11" name="Rectangle 3"/>
          <p:cNvSpPr/>
          <p:nvPr/>
        </p:nvSpPr>
        <p:spPr>
          <a:xfrm>
            <a:off x="5937127" y="2527444"/>
            <a:ext cx="2587752" cy="2732926"/>
          </a:xfrm>
          <a:prstGeom prst="rect">
            <a:avLst/>
          </a:prstGeom>
          <a:blipFill>
            <a:blip r:embed="rId2"/>
            <a:stretch>
              <a:fillRect b="-1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panose="020B0604020202020204" pitchFamily="34" charset="0"/>
              <a:ea typeface="Arial" panose="020B0604020202020204" pitchFamily="34" charset="0"/>
              <a:sym typeface="Arial" panose="020B0604020202020204" pitchFamily="34" charset="0"/>
            </a:endParaRPr>
          </a:p>
        </p:txBody>
      </p:sp>
      <p:sp>
        <p:nvSpPr>
          <p:cNvPr id="12" name="TextBox 7"/>
          <p:cNvSpPr txBox="1"/>
          <p:nvPr/>
        </p:nvSpPr>
        <p:spPr>
          <a:xfrm>
            <a:off x="1779588" y="1144900"/>
            <a:ext cx="8632825" cy="583565"/>
          </a:xfrm>
          <a:prstGeom prst="rect">
            <a:avLst/>
          </a:prstGeom>
          <a:noFill/>
        </p:spPr>
        <p:txBody>
          <a:bodyPr wrap="none" rtlCol="0">
            <a:spAutoFit/>
          </a:bodyPr>
          <a:lstStyle/>
          <a:p>
            <a:pPr algn="ctr"/>
            <a:r>
              <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To make satisfied decision regarding the hostel</a:t>
            </a:r>
            <a:endPar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14" name="Rectangle 29"/>
          <p:cNvSpPr/>
          <p:nvPr/>
        </p:nvSpPr>
        <p:spPr>
          <a:xfrm>
            <a:off x="9152255" y="3244215"/>
            <a:ext cx="2367915" cy="1630045"/>
          </a:xfrm>
          <a:prstGeom prst="rect">
            <a:avLst/>
          </a:prstGeom>
        </p:spPr>
        <p:txBody>
          <a:bodyPr wrap="square">
            <a:spAutoFit/>
          </a:bodyPr>
          <a:lstStyle/>
          <a:p>
            <a:pPr lvl="0" algn="just">
              <a:lnSpc>
                <a:spcPts val="2000"/>
              </a:lnSpc>
              <a:defRPr/>
            </a:pPr>
            <a:r>
              <a:rPr lang="zh-CN" altLang="en-US"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Students or Employees don’t have to visit Hostels ,They can see all the information and picture regardin hostel and nearby area online and</a:t>
            </a:r>
            <a:r>
              <a:rPr lang="en-US" altLang="zh-CN"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 then</a:t>
            </a:r>
            <a:r>
              <a:rPr lang="zh-CN" altLang="en-US"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 they can t</a:t>
            </a:r>
            <a:r>
              <a:rPr lang="en-US" altLang="zh-CN"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ack</a:t>
            </a:r>
            <a:r>
              <a:rPr lang="zh-CN" altLang="en-US"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 decision</a:t>
            </a:r>
            <a:endParaRPr lang="zh-CN" altLang="en-US"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16" name="矩形 15"/>
          <p:cNvSpPr/>
          <p:nvPr/>
        </p:nvSpPr>
        <p:spPr>
          <a:xfrm>
            <a:off x="4897755" y="5670550"/>
            <a:ext cx="2876550" cy="810260"/>
          </a:xfrm>
          <a:prstGeom prst="rect">
            <a:avLst/>
          </a:prstGeom>
        </p:spPr>
        <p:txBody>
          <a:bodyPr wrap="square">
            <a:spAutoFit/>
          </a:bodyPr>
          <a:lstStyle/>
          <a:p>
            <a:pPr marL="0" marR="0" lvl="0" indent="0" algn="just" defTabSz="914400" rtl="0" eaLnBrk="1" fontAlgn="auto" latinLnBrk="0" hangingPunct="1">
              <a:lnSpc>
                <a:spcPct val="130000"/>
              </a:lnSpc>
              <a:spcBef>
                <a:spcPts val="0"/>
              </a:spcBef>
              <a:spcAft>
                <a:spcPts val="0"/>
              </a:spcAft>
              <a:buClrTx/>
              <a:buSzTx/>
              <a:buFontTx/>
              <a:buNone/>
              <a:defRPr/>
            </a:pPr>
            <a:r>
              <a:rPr lang="en-US" altLang="zh-CN"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Parents or guardian  will be assured about there childs Safety and Living , in new area</a:t>
            </a:r>
            <a:endParaRPr lang="en-US" altLang="zh-CN" sz="12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19" name="矩形 18"/>
          <p:cNvSpPr/>
          <p:nvPr/>
        </p:nvSpPr>
        <p:spPr>
          <a:xfrm>
            <a:off x="567690" y="3244215"/>
            <a:ext cx="2380615" cy="1233805"/>
          </a:xfrm>
          <a:prstGeom prst="rect">
            <a:avLst/>
          </a:prstGeom>
        </p:spPr>
        <p:txBody>
          <a:bodyPr wrap="square" lIns="91433" tIns="45716" rIns="91433" bIns="45716">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60" b="1" i="0" u="none" strike="noStrike" kern="1200" cap="none" spc="0" normalizeH="0" baseline="0" noProof="0" dirty="0">
                <a:ln>
                  <a:noFill/>
                </a:ln>
                <a:solidFill>
                  <a:schemeClr val="bg1"/>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rPr>
              <a:t>Parents or guardian satisfaction is also considered</a:t>
            </a:r>
            <a:endParaRPr kumimoji="0" lang="zh-CN" altLang="en-US" sz="1860" b="1" i="0" u="none" strike="noStrike" kern="1200" cap="none" spc="0" normalizeH="0" baseline="0" noProof="0" dirty="0">
              <a:ln>
                <a:noFill/>
              </a:ln>
              <a:solidFill>
                <a:schemeClr val="bg1"/>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45" name="TextBox 14"/>
          <p:cNvSpPr txBox="1"/>
          <p:nvPr/>
        </p:nvSpPr>
        <p:spPr>
          <a:xfrm>
            <a:off x="9152275" y="2659469"/>
            <a:ext cx="790254" cy="584775"/>
          </a:xfrm>
          <a:prstGeom prst="rect">
            <a:avLst/>
          </a:prstGeom>
          <a:noFill/>
        </p:spPr>
        <p:txBody>
          <a:bodyPr wrap="square" rtlCol="0">
            <a:spAutoFit/>
          </a:bodyPr>
          <a:p>
            <a:r>
              <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rPr>
              <a:t>01</a:t>
            </a:r>
            <a:endPar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endParaRPr>
          </a:p>
        </p:txBody>
      </p:sp>
      <p:sp>
        <p:nvSpPr>
          <p:cNvPr id="3" name="TextBox 14"/>
          <p:cNvSpPr txBox="1"/>
          <p:nvPr/>
        </p:nvSpPr>
        <p:spPr>
          <a:xfrm>
            <a:off x="4107835" y="5670639"/>
            <a:ext cx="790254" cy="583565"/>
          </a:xfrm>
          <a:prstGeom prst="rect">
            <a:avLst/>
          </a:prstGeom>
          <a:noFill/>
        </p:spPr>
        <p:txBody>
          <a:bodyPr wrap="square" rtlCol="0">
            <a:spAutoFit/>
          </a:bodyPr>
          <a:lstStyle/>
          <a:p>
            <a:r>
              <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rPr>
              <a:t>02</a:t>
            </a:r>
            <a:endParaRPr lang="en-US" sz="3200" dirty="0">
              <a:solidFill>
                <a:schemeClr val="accent1"/>
              </a:solidFill>
              <a:latin typeface="Arial" panose="020B0604020202020204" pitchFamily="34" charset="0"/>
              <a:ea typeface="Arial" panose="020B0604020202020204" pitchFamily="34" charset="0"/>
              <a:sym typeface="Arial" panose="020B0604020202020204" pitchFamily="34" charset="0"/>
            </a:endParaRPr>
          </a:p>
        </p:txBody>
      </p:sp>
      <p:sp>
        <p:nvSpPr>
          <p:cNvPr id="39"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40" name="TextBox 7"/>
          <p:cNvSpPr txBox="1"/>
          <p:nvPr/>
        </p:nvSpPr>
        <p:spPr>
          <a:xfrm>
            <a:off x="4961003" y="240132"/>
            <a:ext cx="2367915" cy="460375"/>
          </a:xfrm>
          <a:prstGeom prst="rect">
            <a:avLst/>
          </a:prstGeom>
          <a:noFill/>
        </p:spPr>
        <p:txBody>
          <a:bodyPr wrap="none" rtlCol="0">
            <a:spAutoFit/>
          </a:bodyPr>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Objectives</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randombar(horizontal)">
                                      <p:cBhvr>
                                        <p:cTn id="12" dur="750"/>
                                        <p:tgtEl>
                                          <p:spTgt spid="16"/>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9"/>
                                        </p:tgtEl>
                                        <p:attrNameLst>
                                          <p:attrName>style.visibility</p:attrName>
                                        </p:attrNameLst>
                                      </p:cBhvr>
                                      <p:to>
                                        <p:strVal val="visible"/>
                                      </p:to>
                                    </p:set>
                                    <p:anim calcmode="lin" valueType="num">
                                      <p:cBhvr>
                                        <p:cTn id="16" dur="250" fill="hold"/>
                                        <p:tgtEl>
                                          <p:spTgt spid="19"/>
                                        </p:tgtEl>
                                        <p:attrNameLst>
                                          <p:attrName>ppt_w</p:attrName>
                                        </p:attrNameLst>
                                      </p:cBhvr>
                                      <p:tavLst>
                                        <p:tav tm="0">
                                          <p:val>
                                            <p:fltVal val="0"/>
                                          </p:val>
                                        </p:tav>
                                        <p:tav tm="100000">
                                          <p:val>
                                            <p:strVal val="#ppt_w"/>
                                          </p:val>
                                        </p:tav>
                                      </p:tavLst>
                                    </p:anim>
                                    <p:anim calcmode="lin" valueType="num">
                                      <p:cBhvr>
                                        <p:cTn id="17" dur="250" fill="hold"/>
                                        <p:tgtEl>
                                          <p:spTgt spid="19"/>
                                        </p:tgtEl>
                                        <p:attrNameLst>
                                          <p:attrName>ppt_h</p:attrName>
                                        </p:attrNameLst>
                                      </p:cBhvr>
                                      <p:tavLst>
                                        <p:tav tm="0">
                                          <p:val>
                                            <p:fltVal val="0"/>
                                          </p:val>
                                        </p:tav>
                                        <p:tav tm="100000">
                                          <p:val>
                                            <p:strVal val="#ppt_h"/>
                                          </p:val>
                                        </p:tav>
                                      </p:tavLst>
                                    </p:anim>
                                    <p:animEffect transition="in" filter="fade">
                                      <p:cBhvr>
                                        <p:cTn id="18" dur="2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0"/>
          <p:cNvSpPr/>
          <p:nvPr/>
        </p:nvSpPr>
        <p:spPr>
          <a:xfrm>
            <a:off x="0" y="1066220"/>
            <a:ext cx="12192000" cy="3317094"/>
          </a:xfrm>
          <a:prstGeom prst="rect">
            <a:avLst/>
          </a:prstGeom>
          <a:blipFill rotWithShape="1">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Arial" panose="020B0604020202020204" pitchFamily="34" charset="0"/>
              <a:sym typeface="Arial" panose="020B0604020202020204" pitchFamily="34" charset="0"/>
            </a:endParaRPr>
          </a:p>
        </p:txBody>
      </p:sp>
      <p:sp>
        <p:nvSpPr>
          <p:cNvPr id="16" name="TextBox 7"/>
          <p:cNvSpPr txBox="1"/>
          <p:nvPr/>
        </p:nvSpPr>
        <p:spPr>
          <a:xfrm>
            <a:off x="2864485" y="4606703"/>
            <a:ext cx="6463030" cy="583565"/>
          </a:xfrm>
          <a:prstGeom prst="rect">
            <a:avLst/>
          </a:prstGeom>
          <a:noFill/>
        </p:spPr>
        <p:txBody>
          <a:bodyPr wrap="none" rtlCol="0">
            <a:spAutoFit/>
          </a:bodyPr>
          <a:lstStyle/>
          <a:p>
            <a:pPr algn="l"/>
            <a:r>
              <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Finance stability is also maintained</a:t>
            </a:r>
            <a:endParaRPr lang="zh-CN" altLang="en-US" sz="32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17" name="矩形 16"/>
          <p:cNvSpPr/>
          <p:nvPr/>
        </p:nvSpPr>
        <p:spPr>
          <a:xfrm>
            <a:off x="2662555" y="5336540"/>
            <a:ext cx="6665595" cy="737235"/>
          </a:xfrm>
          <a:prstGeom prst="rect">
            <a:avLst/>
          </a:prstGeom>
        </p:spPr>
        <p:txBody>
          <a:bodyPr wrap="square">
            <a:spAutoFit/>
          </a:bodyPr>
          <a:lstStyle/>
          <a:p>
            <a:pPr algn="ctr">
              <a:lnSpc>
                <a:spcPct val="150000"/>
              </a:lnSpc>
              <a:defRPr/>
            </a:pPr>
            <a:r>
              <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rPr>
              <a:t>Students or Employees can rent hostel and pay the rents through secure payment getway method  , And rent will be directly deposited in Owners Bank Account</a:t>
            </a:r>
            <a:endParaRPr lang="en-US" altLang="zh-CN" sz="1400" dirty="0">
              <a:solidFill>
                <a:schemeClr val="bg1">
                  <a:lumMod val="50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39" name="Rectangle 26"/>
          <p:cNvSpPr/>
          <p:nvPr/>
        </p:nvSpPr>
        <p:spPr>
          <a:xfrm>
            <a:off x="5698005" y="845483"/>
            <a:ext cx="744070" cy="806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endParaRPr lang="id-ID" dirty="0">
              <a:latin typeface="Arial" panose="020B0604020202020204" pitchFamily="34" charset="0"/>
              <a:ea typeface="Arial" panose="020B0604020202020204" pitchFamily="34" charset="0"/>
              <a:sym typeface="Arial" panose="020B0604020202020204" pitchFamily="34" charset="0"/>
            </a:endParaRPr>
          </a:p>
        </p:txBody>
      </p:sp>
      <p:sp>
        <p:nvSpPr>
          <p:cNvPr id="40" name="TextBox 7"/>
          <p:cNvSpPr txBox="1"/>
          <p:nvPr/>
        </p:nvSpPr>
        <p:spPr>
          <a:xfrm>
            <a:off x="4961003" y="240132"/>
            <a:ext cx="2367915" cy="460375"/>
          </a:xfrm>
          <a:prstGeom prst="rect">
            <a:avLst/>
          </a:prstGeom>
          <a:noFill/>
        </p:spPr>
        <p:txBody>
          <a:bodyPr wrap="none" rtlCol="0">
            <a:spAutoFit/>
          </a:bodyPr>
          <a:p>
            <a:pPr algn="ctr"/>
            <a:r>
              <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Objectives</a:t>
            </a:r>
            <a:endParaRPr lang="zh-CN" altLang="en-US" sz="2400" spc="600" dirty="0">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randombar(horizontal)">
                                      <p:cBhvr>
                                        <p:cTn id="7" dur="7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tags/tag1.xml><?xml version="1.0" encoding="utf-8"?>
<p:tagLst xmlns:p="http://schemas.openxmlformats.org/presentationml/2006/main">
  <p:tag name="ISLIDE.DIAGRAM" val="1077"/>
</p:tagLst>
</file>

<file path=ppt/theme/theme1.xml><?xml version="1.0" encoding="utf-8"?>
<a:theme xmlns:a="http://schemas.openxmlformats.org/drawingml/2006/main" name="Office 主题​​">
  <a:themeElements>
    <a:clrScheme name="Custom 104">
      <a:dk1>
        <a:srgbClr val="000000"/>
      </a:dk1>
      <a:lt1>
        <a:srgbClr val="FFFFFF"/>
      </a:lt1>
      <a:dk2>
        <a:srgbClr val="44546A"/>
      </a:dk2>
      <a:lt2>
        <a:srgbClr val="E7E6E6"/>
      </a:lt2>
      <a:accent1>
        <a:srgbClr val="6FC4B6"/>
      </a:accent1>
      <a:accent2>
        <a:srgbClr val="3C8E90"/>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游ゴシック Light"/>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游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3395</Words>
  <Application>WPS Presentation</Application>
  <PresentationFormat>Widescreen</PresentationFormat>
  <Paragraphs>559</Paragraphs>
  <Slides>27</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27</vt:i4>
      </vt:variant>
    </vt:vector>
  </HeadingPairs>
  <TitlesOfParts>
    <vt:vector size="35" baseType="lpstr">
      <vt:lpstr>Arial</vt:lpstr>
      <vt:lpstr>SimSun</vt:lpstr>
      <vt:lpstr>Wingdings</vt:lpstr>
      <vt:lpstr>Microsoft YaHei</vt:lpstr>
      <vt:lpstr>Arial Unicode MS</vt:lpstr>
      <vt:lpstr>Times New Roman</vt:lpstr>
      <vt:lpstr>思源黑体 CN Heavy</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Administrater</dc:creator>
  <cp:lastModifiedBy>admin</cp:lastModifiedBy>
  <cp:revision>29</cp:revision>
  <dcterms:created xsi:type="dcterms:W3CDTF">2019-08-28T08:20:00Z</dcterms:created>
  <dcterms:modified xsi:type="dcterms:W3CDTF">2021-09-27T16:26:23Z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1033-11.2.0.10306</vt:lpwstr>
  </property>
  <property fmtid="{D5CDD505-2E9C-101B-9397-08002B2CF9AE}" pid="3" name="ICV">
    <vt:lpwstr>562E551353E24C90818F7A86B65489C4</vt:lpwstr>
  </property>
</Properties>
</file>

<file path=docProps/thumbnail.jpeg>
</file>